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slides/slide10.xml" ContentType="application/vnd.openxmlformats-officedocument.presentationml.slide+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7.xml" ContentType="application/vnd.openxmlformats-officedocument.presentationml.slide+xml"/>
  <Override PartName="/ppt/notesSlides/notesSlide9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notesSlides/notesSlide8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6.xml" ContentType="application/vnd.openxmlformats-officedocument.presentationml.notesSlide+xml"/>
  <Override PartName="/ppt/slideLayouts/slideLayout8.xml" ContentType="application/vnd.openxmlformats-officedocument.presentationml.slideLayout+xml"/>
  <Override PartName="/ppt/notesSlides/notesSlide7.xml" ContentType="application/vnd.openxmlformats-officedocument.presentationml.notesSlid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theme/theme1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5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6" r:id="rId2"/>
    <p:sldMasterId id="2147483708" r:id="rId3"/>
  </p:sldMasterIdLst>
  <p:notesMasterIdLst>
    <p:notesMasterId r:id="rId14"/>
  </p:notesMasterIdLst>
  <p:handoutMasterIdLst>
    <p:handoutMasterId r:id="rId15"/>
  </p:handoutMasterIdLst>
  <p:sldIdLst>
    <p:sldId id="259" r:id="rId4"/>
    <p:sldId id="365" r:id="rId5"/>
    <p:sldId id="366" r:id="rId6"/>
    <p:sldId id="367" r:id="rId7"/>
    <p:sldId id="368" r:id="rId8"/>
    <p:sldId id="369" r:id="rId9"/>
    <p:sldId id="370" r:id="rId10"/>
    <p:sldId id="371" r:id="rId11"/>
    <p:sldId id="373" r:id="rId12"/>
    <p:sldId id="274" r:id="rId13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C95618FF-8601-42D4-BB92-53C91398410F}">
          <p14:sldIdLst>
            <p14:sldId id="259"/>
            <p14:sldId id="365"/>
            <p14:sldId id="366"/>
            <p14:sldId id="367"/>
            <p14:sldId id="368"/>
            <p14:sldId id="369"/>
            <p14:sldId id="370"/>
            <p14:sldId id="371"/>
            <p14:sldId id="373"/>
            <p14:sldId id="274"/>
          </p14:sldIdLst>
        </p14:section>
        <p14:section name="Untitled Section" id="{BCC8FFBD-3E65-46B1-B08E-D3C3930CA027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BE23"/>
    <a:srgbClr val="12405C"/>
    <a:srgbClr val="F6BF24"/>
    <a:srgbClr val="D3EBF7"/>
    <a:srgbClr val="FFC000"/>
    <a:srgbClr val="FFEA00"/>
    <a:srgbClr val="3E8ABF"/>
    <a:srgbClr val="AED4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73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0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6" d="100"/>
          <a:sy n="76" d="100"/>
        </p:scale>
        <p:origin x="326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1" Type="http://schemas.openxmlformats.org/officeDocument/2006/relationships/customXml" Target="../customXml/item2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customXml" Target="../customXml/item5.xml"/><Relationship Id="rId5" Type="http://schemas.openxmlformats.org/officeDocument/2006/relationships/slide" Target="slides/slide2.xml"/><Relationship Id="rId15" Type="http://schemas.openxmlformats.org/officeDocument/2006/relationships/handoutMaster" Target="handoutMasters/handoutMaster1.xml"/><Relationship Id="rId23" Type="http://schemas.openxmlformats.org/officeDocument/2006/relationships/customXml" Target="../customXml/item4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Relationship Id="rId22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AC5CF323-270F-40CB-AF7A-2CC26EA6359D}" type="datetimeFigureOut">
              <a:rPr lang="en-US" smtClean="0"/>
              <a:t>11/8/2019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1F18FF5F-08C6-42CE-9569-5553047FA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342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9BAAEB5-4261-4237-8ADA-E8D5149DBCDC}" type="datetimeFigureOut">
              <a:rPr lang="en-US" smtClean="0"/>
              <a:t>11/8/2019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AA6D280D-8141-4FE3-84FA-10127734B4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7340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6D280D-8141-4FE3-84FA-10127734B4A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1769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6D280D-8141-4FE3-84FA-10127734B4A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0274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8D2766-C49B-4C1A-9FEE-6F146754B0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06123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8D2766-C49B-4C1A-9FEE-6F146754B0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51139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8D2766-C49B-4C1A-9FEE-6F146754B0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99888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8D2766-C49B-4C1A-9FEE-6F146754B0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5593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8D2766-C49B-4C1A-9FEE-6F146754B0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00455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8D2766-C49B-4C1A-9FEE-6F146754B0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85562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8D2766-C49B-4C1A-9FEE-6F146754B0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78441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8D2766-C49B-4C1A-9FEE-6F146754B0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8750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ltGray"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9804383" y="2931219"/>
            <a:ext cx="1280160" cy="457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33BCB2B-1AF8-4FC0-8A17-C0E6D40426BF}" type="datetime1">
              <a:rPr lang="en-US" smtClean="0"/>
              <a:t>11/8/2019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8077183" y="2930267"/>
            <a:ext cx="1727200" cy="457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1093451" y="361748"/>
            <a:ext cx="996949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401CF334-2D5C-4859-84A6-CA7E6E43FA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609599" y="2624917"/>
            <a:ext cx="7247467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accent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09600" y="1126867"/>
            <a:ext cx="112776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60237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6C92A-CAD7-4B96-8A25-64B92E050815}" type="datetime1">
              <a:rPr lang="en-US" smtClean="0"/>
              <a:t>11/8/2019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24232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34F62-EA7E-4D70-AF22-BD86757D3155}" type="datetime1">
              <a:rPr lang="en-US" smtClean="0"/>
              <a:t>11/8/2019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143000"/>
            <a:ext cx="8331200" cy="5190423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1143000"/>
            <a:ext cx="2540000" cy="5190423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48637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63481"/>
            <a:ext cx="10515600" cy="739056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5930DF0-104B-4293-A7F6-66AEFF3E6AF8}"/>
              </a:ext>
            </a:extLst>
          </p:cNvPr>
          <p:cNvGrpSpPr/>
          <p:nvPr userDrawn="1"/>
        </p:nvGrpSpPr>
        <p:grpSpPr>
          <a:xfrm>
            <a:off x="12554553" y="1"/>
            <a:ext cx="1647523" cy="1816099"/>
            <a:chOff x="12554553" y="1"/>
            <a:chExt cx="1647523" cy="1816099"/>
          </a:xfrm>
          <a:solidFill>
            <a:schemeClr val="accent6"/>
          </a:solidFill>
        </p:grpSpPr>
        <p:sp>
          <p:nvSpPr>
            <p:cNvPr id="4" name="Rectangle: Folded Corner 3">
              <a:extLst>
                <a:ext uri="{FF2B5EF4-FFF2-40B4-BE49-F238E27FC236}">
                  <a16:creationId xmlns:a16="http://schemas.microsoft.com/office/drawing/2014/main" id="{9FDF5E90-AE29-4303-979F-161F791D98BB}"/>
                </a:ext>
              </a:extLst>
            </p:cNvPr>
            <p:cNvSpPr/>
            <p:nvPr userDrawn="1"/>
          </p:nvSpPr>
          <p:spPr>
            <a:xfrm>
              <a:off x="12554553" y="1"/>
              <a:ext cx="1644047" cy="1816099"/>
            </a:xfrm>
            <a:prstGeom prst="foldedCorner">
              <a:avLst/>
            </a:prstGeom>
            <a:grpFill/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Ins="0" rtlCol="0" anchor="t"/>
            <a:lstStyle/>
            <a:p>
              <a:r>
                <a:rPr lang="en-US" sz="1400">
                  <a:solidFill>
                    <a:schemeClr val="accent6">
                      <a:lumMod val="50000"/>
                    </a:schemeClr>
                  </a:solidFill>
                </a:rPr>
                <a:t>To insert your own icons*:</a:t>
              </a:r>
            </a:p>
            <a:p>
              <a:endParaRPr lang="en-US" sz="1400">
                <a:solidFill>
                  <a:schemeClr val="accent6">
                    <a:lumMod val="50000"/>
                  </a:schemeClr>
                </a:solidFill>
              </a:endParaRPr>
            </a:p>
            <a:p>
              <a:r>
                <a:rPr lang="en-US" sz="1400" b="1">
                  <a:solidFill>
                    <a:schemeClr val="accent6">
                      <a:lumMod val="50000"/>
                    </a:schemeClr>
                  </a:solidFill>
                </a:rPr>
                <a:t>Insert</a:t>
              </a:r>
              <a:r>
                <a:rPr lang="en-US" sz="1400">
                  <a:solidFill>
                    <a:schemeClr val="accent6">
                      <a:lumMod val="50000"/>
                    </a:schemeClr>
                  </a:solidFill>
                </a:rPr>
                <a:t> &gt;&gt; </a:t>
              </a:r>
              <a:r>
                <a:rPr lang="en-US" sz="1400" b="1">
                  <a:solidFill>
                    <a:schemeClr val="accent6">
                      <a:lumMod val="50000"/>
                    </a:schemeClr>
                  </a:solidFill>
                </a:rPr>
                <a:t>Icons</a:t>
              </a:r>
            </a:p>
            <a:p>
              <a:endParaRPr lang="en-US" sz="1400">
                <a:solidFill>
                  <a:schemeClr val="accent6">
                    <a:lumMod val="50000"/>
                  </a:schemeClr>
                </a:solidFill>
              </a:endParaRPr>
            </a:p>
            <a:p>
              <a:r>
                <a:rPr lang="en-US" sz="1200" i="1">
                  <a:solidFill>
                    <a:schemeClr val="accent6">
                      <a:lumMod val="50000"/>
                    </a:schemeClr>
                  </a:solidFill>
                </a:rPr>
                <a:t>(*Only available to Office 365 subscribers)</a:t>
              </a: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9C25032D-D31A-446E-BBAA-A896C50E8CF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3802026" y="424090"/>
              <a:ext cx="400050" cy="657225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10671428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3"/>
          <p:cNvSpPr>
            <a:spLocks noGrp="1"/>
          </p:cNvSpPr>
          <p:nvPr>
            <p:ph type="dt" sz="half" idx="2"/>
          </p:nvPr>
        </p:nvSpPr>
        <p:spPr>
          <a:xfrm>
            <a:off x="8782048" y="432590"/>
            <a:ext cx="1276352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tx1"/>
                </a:solidFill>
              </a:defRPr>
            </a:lvl1pPr>
          </a:lstStyle>
          <a:p>
            <a:fld id="{AEF53E84-C9AC-42E6-BCCB-90EC2A56B8E3}" type="datetime1">
              <a:rPr lang="en-US" smtClean="0"/>
              <a:t>11/8/2019</a:t>
            </a:fld>
            <a:endParaRPr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7010400" y="432590"/>
            <a:ext cx="176784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0899648" y="329018"/>
            <a:ext cx="1016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chemeClr val="bg1"/>
                </a:solidFill>
              </a:defRPr>
            </a:lvl1pPr>
          </a:lstStyle>
          <a:p>
            <a:fld id="{401CF334-2D5C-4859-84A6-CA7E6E43FA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88238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3FA8F-E4AE-4BCB-ADE0-9DECA7A16747}" type="datetime1">
              <a:rPr lang="en-US" smtClean="0"/>
              <a:t>11/8/2019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367088"/>
            <a:ext cx="103632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accent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981201"/>
            <a:ext cx="103632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40285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EA8D5-A1EF-4995-BB5E-D278733DC501}" type="datetime1">
              <a:rPr lang="en-US" smtClean="0"/>
              <a:t>11/8/2019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2249425"/>
            <a:ext cx="5384800" cy="3998975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249425"/>
            <a:ext cx="5384800" cy="3998975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02587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>
          <a:xfrm>
            <a:off x="8782048" y="466456"/>
            <a:ext cx="1276352" cy="457200"/>
          </a:xfrm>
        </p:spPr>
        <p:txBody>
          <a:bodyPr rtlCol="0"/>
          <a:lstStyle/>
          <a:p>
            <a:fld id="{1EA8C313-C41C-438F-9ABA-0F5C940ADB13}" type="datetime1">
              <a:rPr lang="en-US" smtClean="0"/>
              <a:t>11/8/2019</a:t>
            </a:fld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>
          <a:xfrm>
            <a:off x="10899648" y="362884"/>
            <a:ext cx="1016000" cy="365760"/>
          </a:xfrm>
        </p:spPr>
        <p:txBody>
          <a:bodyPr rtlCol="0"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>
          <a:xfrm>
            <a:off x="7010400" y="466456"/>
            <a:ext cx="1767840" cy="457200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1073" y="2369859"/>
            <a:ext cx="5389033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294968" y="1906310"/>
            <a:ext cx="5389033" cy="457200"/>
          </a:xfrm>
          <a:solidFill>
            <a:schemeClr val="bg1">
              <a:alpha val="25000"/>
            </a:schemeClr>
          </a:solidFill>
          <a:ln w="12700">
            <a:noFill/>
          </a:ln>
        </p:spPr>
        <p:txBody>
          <a:bodyPr anchor="ctr">
            <a:noAutofit/>
          </a:bodyPr>
          <a:lstStyle>
            <a:lvl1pPr marL="45720" indent="0">
              <a:buNone/>
              <a:defRPr sz="1900" b="0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508000" y="2369859"/>
            <a:ext cx="5388864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906310"/>
            <a:ext cx="5388864" cy="457200"/>
          </a:xfrm>
          <a:solidFill>
            <a:schemeClr val="bg1">
              <a:alpha val="25000"/>
            </a:schemeClr>
          </a:solidFill>
          <a:ln w="12700">
            <a:noFill/>
          </a:ln>
        </p:spPr>
        <p:txBody>
          <a:bodyPr anchor="ctr">
            <a:noAutofit/>
          </a:bodyPr>
          <a:lstStyle>
            <a:lvl1pPr marL="45720" indent="0">
              <a:buNone/>
              <a:defRPr sz="1900" b="0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804340"/>
            <a:ext cx="11176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52893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13"/>
          <p:cNvSpPr>
            <a:spLocks noGrp="1"/>
          </p:cNvSpPr>
          <p:nvPr>
            <p:ph type="dt" sz="half" idx="2"/>
          </p:nvPr>
        </p:nvSpPr>
        <p:spPr>
          <a:xfrm>
            <a:off x="8782048" y="432590"/>
            <a:ext cx="1276352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tx2"/>
                </a:solidFill>
              </a:defRPr>
            </a:lvl1pPr>
          </a:lstStyle>
          <a:p>
            <a:fld id="{BCD7CAB1-3B26-4557-B57F-DA3E294B9278}" type="datetime1">
              <a:rPr lang="en-US" smtClean="0"/>
              <a:t>11/8/2019</a:t>
            </a:fld>
            <a:endParaRPr lang="en-US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7010400" y="432590"/>
            <a:ext cx="176784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0899648" y="329018"/>
            <a:ext cx="1016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chemeClr val="bg2"/>
                </a:solidFill>
              </a:defRPr>
            </a:lvl1pPr>
          </a:lstStyle>
          <a:p>
            <a:fld id="{401CF334-2D5C-4859-84A6-CA7E6E43FA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43000"/>
            <a:ext cx="10972800" cy="1069848"/>
          </a:xfrm>
        </p:spPr>
        <p:txBody>
          <a:bodyPr anchor="ctr"/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39355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941E0-B930-4E4F-B101-1077B3800E20}" type="datetime1">
              <a:rPr lang="en-US" smtClean="0"/>
              <a:t>11/8/2019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734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40AC2-8591-468F-9A21-0A84DF454DEF}" type="datetime1">
              <a:rPr lang="en-US" smtClean="0"/>
              <a:t>11/8/2019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03200" y="776287"/>
            <a:ext cx="6803136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7137995" y="2010727"/>
            <a:ext cx="4511040" cy="4617720"/>
          </a:xfrm>
        </p:spPr>
        <p:txBody>
          <a:bodyPr/>
          <a:lstStyle>
            <a:lvl1pPr marL="9144" indent="0"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7995" y="1101970"/>
            <a:ext cx="451104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4735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A9968-A8E7-4C22-B7AC-58FCBCCC98E9}" type="datetime1">
              <a:rPr lang="en-US" smtClean="0"/>
              <a:t>11/8/2019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38228" y="1143000"/>
            <a:ext cx="6096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17924" y="3274309"/>
            <a:ext cx="34544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53913" y="1109161"/>
            <a:ext cx="782404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744780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hyperlink" Target="http://www.presentationgo.com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8782048" y="432590"/>
            <a:ext cx="1276352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tx1"/>
                </a:solidFill>
              </a:defRPr>
            </a:lvl1pPr>
          </a:lstStyle>
          <a:p>
            <a:fld id="{5739D9E8-B0FF-4E40-8A65-1C1B44D4BA58}" type="datetime1">
              <a:rPr lang="en-US" smtClean="0"/>
              <a:t>11/8/2019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7010400" y="432590"/>
            <a:ext cx="176784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0899648" y="329018"/>
            <a:ext cx="1016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chemeClr val="bg2"/>
                </a:solidFill>
              </a:defRPr>
            </a:lvl1pPr>
          </a:lstStyle>
          <a:p>
            <a:fld id="{401CF334-2D5C-4859-84A6-CA7E6E43FA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09600" y="1927697"/>
            <a:ext cx="109728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821273"/>
            <a:ext cx="109728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3559180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1">
            <a:lumMod val="40000"/>
            <a:lumOff val="60000"/>
          </a:schemeClr>
        </a:buClr>
        <a:buSzPct val="60000"/>
        <a:buFont typeface="Wingdings 3" panose="05040102010807070707" pitchFamily="18" charset="2"/>
        <a:buChar char="u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1">
            <a:lumMod val="40000"/>
            <a:lumOff val="60000"/>
          </a:schemeClr>
        </a:buClr>
        <a:buSzPct val="60000"/>
        <a:buFont typeface="Wingdings 3" panose="05040102010807070707" pitchFamily="18" charset="2"/>
        <a:buChar char="u"/>
        <a:defRPr kumimoji="0" sz="2600" kern="1200">
          <a:solidFill>
            <a:schemeClr val="tx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>
            <a:lumMod val="40000"/>
            <a:lumOff val="60000"/>
          </a:schemeClr>
        </a:buClr>
        <a:buSzPct val="60000"/>
        <a:buFont typeface="Wingdings 3" panose="05040102010807070707" pitchFamily="18" charset="2"/>
        <a:buChar char="u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>
            <a:lumMod val="40000"/>
            <a:lumOff val="60000"/>
          </a:schemeClr>
        </a:buClr>
        <a:buSzPct val="60000"/>
        <a:buFont typeface="Wingdings 3" panose="05040102010807070707" pitchFamily="18" charset="2"/>
        <a:buChar char="u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1">
            <a:lumMod val="40000"/>
            <a:lumOff val="60000"/>
          </a:schemeClr>
        </a:buClr>
        <a:buSzPct val="60000"/>
        <a:buFont typeface="Wingdings 3" panose="05040102010807070707" pitchFamily="18" charset="2"/>
        <a:buChar char="u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1">
            <a:lumMod val="40000"/>
            <a:lumOff val="60000"/>
          </a:schemeClr>
        </a:buClr>
        <a:buSzPct val="60000"/>
        <a:buFont typeface="Wingdings 3" panose="05040102010807070707" pitchFamily="18" charset="2"/>
        <a:buChar char="u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1">
            <a:lumMod val="40000"/>
            <a:lumOff val="60000"/>
          </a:schemeClr>
        </a:buClr>
        <a:buSzPct val="60000"/>
        <a:buFont typeface="Wingdings 3" panose="05040102010807070707" pitchFamily="18" charset="2"/>
        <a:buChar char="u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1">
            <a:lumMod val="40000"/>
            <a:lumOff val="60000"/>
          </a:schemeClr>
        </a:buClr>
        <a:buSzPct val="60000"/>
        <a:buFont typeface="Wingdings 3" panose="05040102010807070707" pitchFamily="18" charset="2"/>
        <a:buChar char="u"/>
        <a:defRPr kumimoji="0" sz="1500" kern="1200">
          <a:solidFill>
            <a:schemeClr val="tx2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1">
            <a:lumMod val="40000"/>
            <a:lumOff val="60000"/>
          </a:schemeClr>
        </a:buClr>
        <a:buSzPct val="60000"/>
        <a:buFont typeface="Wingdings 3" panose="05040102010807070707" pitchFamily="18" charset="2"/>
        <a:buChar char="u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0" orient="horz" pos="2160" userDrawn="1">
          <p15:clr>
            <a:srgbClr val="F26B43"/>
          </p15:clr>
        </p15:guide>
        <p15:guide id="1" pos="3840" userDrawn="1">
          <p15:clr>
            <a:srgbClr val="F26B43"/>
          </p15:clr>
        </p15:guide>
        <p15:guide id="2" orient="horz" pos="384" userDrawn="1">
          <p15:clr>
            <a:srgbClr val="F26B43"/>
          </p15:clr>
        </p15:guide>
        <p15:guide id="3" orient="horz" pos="3936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alphaModFix amt="15000"/>
            <a:lum/>
          </a:blip>
          <a:srcRect/>
          <a:stretch>
            <a:fillRect l="21000" t="3000" r="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163482"/>
            <a:ext cx="10515600" cy="739056"/>
          </a:xfrm>
          <a:prstGeom prst="rect">
            <a:avLst/>
          </a:prstGeom>
        </p:spPr>
        <p:txBody>
          <a:bodyPr rIns="0">
            <a:normAutofit/>
          </a:bodyPr>
          <a:lstStyle/>
          <a:p>
            <a:pPr marL="0"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219200"/>
            <a:ext cx="10515600" cy="4957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0" y="6305911"/>
            <a:ext cx="12192000" cy="5520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www.</a:t>
            </a:r>
            <a:r>
              <a:rPr kumimoji="0" lang="en-US" sz="3200" b="0" i="0" u="none" strike="noStrike" kern="1200" cap="none" spc="15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presentationgo</a:t>
            </a:r>
            <a:r>
              <a:rPr kumimoji="0" lang="en-US" sz="3200" b="0" i="0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.com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-12701" y="6959601"/>
            <a:ext cx="166103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© </a:t>
            </a:r>
            <a:r>
              <a:rPr lang="en-US" sz="1100" b="0" i="0" u="none" strike="noStrike" dirty="0">
                <a:solidFill>
                  <a:srgbClr val="A5CD28"/>
                </a:solidFill>
                <a:effectLst/>
                <a:latin typeface="Open Sans" panose="020B0606030504020204" pitchFamily="34" charset="0"/>
                <a:hlinkClick r:id="rId4" tooltip="PresentationGo!"/>
              </a:rPr>
              <a:t>presentationgo.com</a:t>
            </a:r>
            <a:endParaRPr lang="en-US" sz="1100" dirty="0"/>
          </a:p>
        </p:txBody>
      </p:sp>
      <p:sp>
        <p:nvSpPr>
          <p:cNvPr id="13" name="Freeform 12"/>
          <p:cNvSpPr/>
          <p:nvPr userDrawn="1"/>
        </p:nvSpPr>
        <p:spPr>
          <a:xfrm rot="5400000">
            <a:off x="91178" y="173588"/>
            <a:ext cx="369496" cy="570902"/>
          </a:xfrm>
          <a:custGeom>
            <a:avLst/>
            <a:gdLst>
              <a:gd name="connsiteX0" fmla="*/ 210916 w 1034764"/>
              <a:gd name="connsiteY0" fmla="*/ 535701 h 1598797"/>
              <a:gd name="connsiteX1" fmla="*/ 331908 w 1034764"/>
              <a:gd name="connsiteY1" fmla="*/ 284049 h 1598797"/>
              <a:gd name="connsiteX2" fmla="*/ 741774 w 1034764"/>
              <a:gd name="connsiteY2" fmla="*/ 315409 h 1598797"/>
              <a:gd name="connsiteX3" fmla="*/ 403935 w 1034764"/>
              <a:gd name="connsiteY3" fmla="*/ 375418 h 1598797"/>
              <a:gd name="connsiteX4" fmla="*/ 266699 w 1034764"/>
              <a:gd name="connsiteY4" fmla="*/ 689905 h 1598797"/>
              <a:gd name="connsiteX5" fmla="*/ 266698 w 1034764"/>
              <a:gd name="connsiteY5" fmla="*/ 689907 h 1598797"/>
              <a:gd name="connsiteX6" fmla="*/ 210916 w 1034764"/>
              <a:gd name="connsiteY6" fmla="*/ 535701 h 1598797"/>
              <a:gd name="connsiteX7" fmla="*/ 134938 w 1034764"/>
              <a:gd name="connsiteY7" fmla="*/ 517381 h 1598797"/>
              <a:gd name="connsiteX8" fmla="*/ 517383 w 1034764"/>
              <a:gd name="connsiteY8" fmla="*/ 899826 h 1598797"/>
              <a:gd name="connsiteX9" fmla="*/ 899828 w 1034764"/>
              <a:gd name="connsiteY9" fmla="*/ 517381 h 1598797"/>
              <a:gd name="connsiteX10" fmla="*/ 517383 w 1034764"/>
              <a:gd name="connsiteY10" fmla="*/ 134936 h 1598797"/>
              <a:gd name="connsiteX11" fmla="*/ 134938 w 1034764"/>
              <a:gd name="connsiteY11" fmla="*/ 517381 h 1598797"/>
              <a:gd name="connsiteX12" fmla="*/ 0 w 1034764"/>
              <a:gd name="connsiteY12" fmla="*/ 517382 h 1598797"/>
              <a:gd name="connsiteX13" fmla="*/ 517382 w 1034764"/>
              <a:gd name="connsiteY13" fmla="*/ 0 h 1598797"/>
              <a:gd name="connsiteX14" fmla="*/ 1034764 w 1034764"/>
              <a:gd name="connsiteY14" fmla="*/ 517382 h 1598797"/>
              <a:gd name="connsiteX15" fmla="*/ 621653 w 1034764"/>
              <a:gd name="connsiteY15" fmla="*/ 1024253 h 1598797"/>
              <a:gd name="connsiteX16" fmla="*/ 620527 w 1034764"/>
              <a:gd name="connsiteY16" fmla="*/ 1024366 h 1598797"/>
              <a:gd name="connsiteX17" fmla="*/ 662992 w 1034764"/>
              <a:gd name="connsiteY17" fmla="*/ 1598797 h 1598797"/>
              <a:gd name="connsiteX18" fmla="*/ 371775 w 1034764"/>
              <a:gd name="connsiteY18" fmla="*/ 1598797 h 1598797"/>
              <a:gd name="connsiteX19" fmla="*/ 414241 w 1034764"/>
              <a:gd name="connsiteY19" fmla="*/ 1024367 h 1598797"/>
              <a:gd name="connsiteX20" fmla="*/ 413112 w 1034764"/>
              <a:gd name="connsiteY20" fmla="*/ 1024253 h 1598797"/>
              <a:gd name="connsiteX21" fmla="*/ 0 w 1034764"/>
              <a:gd name="connsiteY21" fmla="*/ 517382 h 1598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034764" h="1598797">
                <a:moveTo>
                  <a:pt x="210916" y="535701"/>
                </a:moveTo>
                <a:cubicBezTo>
                  <a:pt x="207764" y="443901"/>
                  <a:pt x="249915" y="348683"/>
                  <a:pt x="331908" y="284049"/>
                </a:cubicBezTo>
                <a:cubicBezTo>
                  <a:pt x="463097" y="180634"/>
                  <a:pt x="646600" y="194675"/>
                  <a:pt x="741774" y="315409"/>
                </a:cubicBezTo>
                <a:cubicBezTo>
                  <a:pt x="631231" y="275026"/>
                  <a:pt x="502220" y="297941"/>
                  <a:pt x="403935" y="375418"/>
                </a:cubicBezTo>
                <a:cubicBezTo>
                  <a:pt x="305650" y="452895"/>
                  <a:pt x="253243" y="572989"/>
                  <a:pt x="266699" y="689905"/>
                </a:cubicBezTo>
                <a:lnTo>
                  <a:pt x="266698" y="689907"/>
                </a:lnTo>
                <a:cubicBezTo>
                  <a:pt x="231008" y="644631"/>
                  <a:pt x="212807" y="590781"/>
                  <a:pt x="210916" y="535701"/>
                </a:cubicBezTo>
                <a:close/>
                <a:moveTo>
                  <a:pt x="134938" y="517381"/>
                </a:moveTo>
                <a:cubicBezTo>
                  <a:pt x="134938" y="728600"/>
                  <a:pt x="306164" y="899826"/>
                  <a:pt x="517383" y="899826"/>
                </a:cubicBezTo>
                <a:cubicBezTo>
                  <a:pt x="728602" y="899826"/>
                  <a:pt x="899828" y="728600"/>
                  <a:pt x="899828" y="517381"/>
                </a:cubicBezTo>
                <a:cubicBezTo>
                  <a:pt x="899828" y="306162"/>
                  <a:pt x="728602" y="134936"/>
                  <a:pt x="517383" y="134936"/>
                </a:cubicBezTo>
                <a:cubicBezTo>
                  <a:pt x="306164" y="134936"/>
                  <a:pt x="134938" y="306162"/>
                  <a:pt x="134938" y="517381"/>
                </a:cubicBezTo>
                <a:close/>
                <a:moveTo>
                  <a:pt x="0" y="517382"/>
                </a:moveTo>
                <a:cubicBezTo>
                  <a:pt x="0" y="231640"/>
                  <a:pt x="231640" y="0"/>
                  <a:pt x="517382" y="0"/>
                </a:cubicBezTo>
                <a:cubicBezTo>
                  <a:pt x="803124" y="0"/>
                  <a:pt x="1034764" y="231640"/>
                  <a:pt x="1034764" y="517382"/>
                </a:cubicBezTo>
                <a:cubicBezTo>
                  <a:pt x="1034764" y="767406"/>
                  <a:pt x="857415" y="976008"/>
                  <a:pt x="621653" y="1024253"/>
                </a:cubicBezTo>
                <a:lnTo>
                  <a:pt x="620527" y="1024366"/>
                </a:lnTo>
                <a:lnTo>
                  <a:pt x="662992" y="1598797"/>
                </a:lnTo>
                <a:lnTo>
                  <a:pt x="371775" y="1598797"/>
                </a:lnTo>
                <a:lnTo>
                  <a:pt x="414241" y="1024367"/>
                </a:lnTo>
                <a:lnTo>
                  <a:pt x="413112" y="1024253"/>
                </a:lnTo>
                <a:cubicBezTo>
                  <a:pt x="177349" y="976008"/>
                  <a:pt x="0" y="767406"/>
                  <a:pt x="0" y="5173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" dist="127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grpSp>
        <p:nvGrpSpPr>
          <p:cNvPr id="14" name="Group 13"/>
          <p:cNvGrpSpPr/>
          <p:nvPr userDrawn="1"/>
        </p:nvGrpSpPr>
        <p:grpSpPr>
          <a:xfrm>
            <a:off x="-1654908" y="-16654"/>
            <a:ext cx="1569183" cy="612144"/>
            <a:chOff x="-2096383" y="21447"/>
            <a:chExt cx="1569183" cy="612144"/>
          </a:xfrm>
        </p:grpSpPr>
        <p:sp>
          <p:nvSpPr>
            <p:cNvPr id="15" name="TextBox 14"/>
            <p:cNvSpPr txBox="1"/>
            <p:nvPr userDrawn="1"/>
          </p:nvSpPr>
          <p:spPr>
            <a:xfrm>
              <a:off x="-2096383" y="21447"/>
              <a:ext cx="36580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By:</a:t>
              </a:r>
            </a:p>
          </p:txBody>
        </p:sp>
        <p:sp>
          <p:nvSpPr>
            <p:cNvPr id="16" name="TextBox 15"/>
            <p:cNvSpPr txBox="1"/>
            <p:nvPr userDrawn="1"/>
          </p:nvSpPr>
          <p:spPr>
            <a:xfrm>
              <a:off x="-1002010" y="387370"/>
              <a:ext cx="47481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.com</a:t>
              </a:r>
            </a:p>
          </p:txBody>
        </p:sp>
        <p:pic>
          <p:nvPicPr>
            <p:cNvPr id="17" name="Picture 16"/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-2018604" y="234547"/>
              <a:ext cx="1405251" cy="1859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41010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3600" b="1" kern="1200">
          <a:solidFill>
            <a:schemeClr val="tx1"/>
          </a:solidFill>
          <a:latin typeface="Helvetica" panose="020B0500000000000000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epleho@revizija.gov.ba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hyperlink" Target="http://www.revizija.gov.ba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hyperlink" Target="http://www.revizija.gov.ba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hyperlink" Target="http://www.revizija.gov.ba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hyperlink" Target="http://www.revizija.gov.ba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hyperlink" Target="http://www.revizija.gov.ba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hyperlink" Target="http://www.revizija.gov.ba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hyperlink" Target="http://www.revizija.gov.ba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hyperlink" Target="http://www.revizija.gov.ba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7894" y="1090402"/>
            <a:ext cx="11384303" cy="1032687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bs-Latn-BA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URED ZA REVIZIJU INSTITUCIJA BIH</a:t>
            </a:r>
          </a:p>
          <a:p>
            <a:pPr algn="ctr"/>
            <a:r>
              <a:rPr lang="bs-Cyrl-BA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КАНЦЕЛАРИЈА ЗА РЕВИЗИЈУ ИНСТИТУЦИЈА БИХ</a:t>
            </a:r>
            <a:endParaRPr lang="bs-Latn-BA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bs-Latn-BA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AUDIT OFFICE OF THE INSTITUTIONS OF B&amp;H</a:t>
            </a:r>
          </a:p>
          <a:p>
            <a:pPr algn="ctr"/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7894" y="5578679"/>
            <a:ext cx="11384303" cy="394282"/>
          </a:xfrm>
        </p:spPr>
        <p:txBody>
          <a:bodyPr/>
          <a:lstStyle/>
          <a:p>
            <a:pPr algn="ctr"/>
            <a:r>
              <a:rPr lang="bs-Latn-BA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ova" panose="020B0504020202020204" pitchFamily="34" charset="0"/>
              </a:rPr>
              <a:t>Eldina Pleho, </a:t>
            </a:r>
            <a:r>
              <a:rPr lang="bs-Latn-BA" sz="1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ova" panose="020B0504020202020204" pitchFamily="34" charset="0"/>
              </a:rPr>
              <a:t>PhD</a:t>
            </a:r>
            <a:endParaRPr lang="bs-Latn-BA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ova" panose="020B0504020202020204" pitchFamily="34" charset="0"/>
            </a:endParaRPr>
          </a:p>
          <a:p>
            <a:pPr lvl="0" algn="ctr"/>
            <a:r>
              <a: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ova" panose="020B0504020202020204" pitchFamily="34" charset="0"/>
              </a:rPr>
              <a:t>Performance Audit Development, Methodology and Quality Control Department</a:t>
            </a:r>
            <a:r>
              <a:rPr lang="bs-Latn-BA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ova" panose="020B0504020202020204" pitchFamily="34" charset="0"/>
              </a:rPr>
              <a:t>  </a:t>
            </a:r>
            <a:r>
              <a:rPr lang="bs-Latn-BA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bs-Latn-BA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/>
              </a:rPr>
              <a:t>epleho@revizija.gov.ba</a:t>
            </a:r>
            <a:r>
              <a:rPr lang="bs-Latn-BA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Footer Placeholder 4"/>
          <p:cNvSpPr txBox="1">
            <a:spLocks/>
          </p:cNvSpPr>
          <p:nvPr/>
        </p:nvSpPr>
        <p:spPr>
          <a:xfrm>
            <a:off x="9958294" y="6036537"/>
            <a:ext cx="1727200" cy="457200"/>
          </a:xfrm>
          <a:prstGeom prst="rect">
            <a:avLst/>
          </a:prstGeom>
        </p:spPr>
        <p:txBody>
          <a:bodyPr vert="horz"/>
          <a:lstStyle>
            <a:defPPr>
              <a:defRPr lang="en-US"/>
            </a:defPPr>
            <a:lvl1pPr marL="0" algn="r" defTabSz="914400" rtl="0" eaLnBrk="1" latinLnBrk="0" hangingPunct="1">
              <a:defRPr kumimoji="0"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407894" y="6292760"/>
            <a:ext cx="11384302" cy="457200"/>
          </a:xfrm>
          <a:prstGeom prst="rect">
            <a:avLst/>
          </a:prstGeom>
        </p:spPr>
        <p:txBody>
          <a:bodyPr vert="horz"/>
          <a:lstStyle>
            <a:defPPr>
              <a:defRPr lang="en-US"/>
            </a:defPPr>
            <a:lvl1pPr marL="0" algn="r" defTabSz="914400" rtl="0" eaLnBrk="1" latinLnBrk="0" hangingPunct="1">
              <a:defRPr kumimoji="0"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bs-Latn-BA" sz="1200" dirty="0" err="1">
                <a:solidFill>
                  <a:srgbClr val="12405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Lisbon</a:t>
            </a:r>
            <a:r>
              <a:rPr lang="bs-Latn-BA" sz="1200" dirty="0">
                <a:solidFill>
                  <a:srgbClr val="12405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Novembar 2019</a:t>
            </a:r>
            <a:endParaRPr lang="en-US" sz="1200" dirty="0">
              <a:solidFill>
                <a:srgbClr val="12405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C66495ED-C46F-46C2-8F07-971573E5AC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4596" y="2766608"/>
            <a:ext cx="11277600" cy="1470025"/>
          </a:xfrm>
        </p:spPr>
        <p:txBody>
          <a:bodyPr>
            <a:noAutofit/>
          </a:bodyPr>
          <a:lstStyle/>
          <a:p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ova" panose="020B0504020202020204" pitchFamily="34" charset="0"/>
              </a:rPr>
              <a:t>PREPAREDNESS OF THE INSTITUTIONS OF BOSNIA AND HERZEGOVINA TO RESPOND TO COMMITMENTS MADE UNDER THE 2030 AGENDA</a:t>
            </a:r>
          </a:p>
        </p:txBody>
      </p:sp>
    </p:spTree>
    <p:extLst>
      <p:ext uri="{BB962C8B-B14F-4D97-AF65-F5344CB8AC3E}">
        <p14:creationId xmlns:p14="http://schemas.microsoft.com/office/powerpoint/2010/main" val="1497665064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7894" y="3469139"/>
            <a:ext cx="11658600" cy="1016800"/>
          </a:xfrm>
        </p:spPr>
        <p:txBody>
          <a:bodyPr/>
          <a:lstStyle/>
          <a:p>
            <a:pPr algn="ctr"/>
            <a:endParaRPr lang="bs-Latn-BA" b="1" dirty="0">
              <a:solidFill>
                <a:srgbClr val="FFC000"/>
              </a:solidFill>
            </a:endParaRPr>
          </a:p>
          <a:p>
            <a:pPr algn="ctr"/>
            <a:endParaRPr lang="bs-Latn-BA" b="1" dirty="0">
              <a:solidFill>
                <a:srgbClr val="FFC000"/>
              </a:solidFill>
            </a:endParaRPr>
          </a:p>
          <a:p>
            <a:pPr algn="ctr"/>
            <a:endParaRPr lang="bs-Latn-BA" b="1" dirty="0">
              <a:solidFill>
                <a:srgbClr val="FFC000"/>
              </a:solidFill>
            </a:endParaRPr>
          </a:p>
          <a:p>
            <a:pPr algn="ctr"/>
            <a:endParaRPr lang="en-US" b="1" dirty="0">
              <a:solidFill>
                <a:srgbClr val="FFC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7894" y="3776353"/>
            <a:ext cx="11277600" cy="1160041"/>
          </a:xfrm>
        </p:spPr>
        <p:txBody>
          <a:bodyPr>
            <a:noAutofit/>
          </a:bodyPr>
          <a:lstStyle/>
          <a:p>
            <a:pPr algn="ctr"/>
            <a:br>
              <a:rPr lang="bs-Latn-BA" sz="3200" b="1" dirty="0"/>
            </a:br>
            <a:br>
              <a:rPr lang="bs-Latn-BA" sz="3200" b="1" dirty="0"/>
            </a:br>
            <a:endParaRPr lang="en-US" sz="3200" b="1" dirty="0">
              <a:solidFill>
                <a:srgbClr val="F6BF2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7895" y="4782349"/>
            <a:ext cx="11277599" cy="308090"/>
          </a:xfrm>
        </p:spPr>
        <p:txBody>
          <a:bodyPr/>
          <a:lstStyle/>
          <a:p>
            <a:pPr algn="ctr"/>
            <a:r>
              <a:rPr lang="bs-Latn-BA" sz="1400" b="1" dirty="0">
                <a:solidFill>
                  <a:srgbClr val="12405C"/>
                </a:solidFill>
              </a:rPr>
              <a:t>www.revizija.gov.ba</a:t>
            </a:r>
            <a:endParaRPr lang="en-US" sz="1400" b="1" dirty="0">
              <a:solidFill>
                <a:srgbClr val="12405C"/>
              </a:solidFill>
            </a:endParaRPr>
          </a:p>
        </p:txBody>
      </p:sp>
      <p:sp>
        <p:nvSpPr>
          <p:cNvPr id="6" name="Footer Placeholder 4"/>
          <p:cNvSpPr txBox="1">
            <a:spLocks/>
          </p:cNvSpPr>
          <p:nvPr/>
        </p:nvSpPr>
        <p:spPr>
          <a:xfrm>
            <a:off x="9958294" y="6036537"/>
            <a:ext cx="1727200" cy="457200"/>
          </a:xfrm>
          <a:prstGeom prst="rect">
            <a:avLst/>
          </a:prstGeom>
        </p:spPr>
        <p:txBody>
          <a:bodyPr vert="horz"/>
          <a:lstStyle>
            <a:defPPr>
              <a:defRPr lang="en-US"/>
            </a:defPPr>
            <a:lvl1pPr marL="0" algn="r" defTabSz="914400" rtl="0" eaLnBrk="1" latinLnBrk="0" hangingPunct="1">
              <a:defRPr kumimoji="0"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7527751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21000"/>
            <a:lum/>
          </a:blip>
          <a:srcRect/>
          <a:stretch>
            <a:fillRect l="21000" t="3000" r="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2BFAE1-45D3-4B3B-81D2-0BF25FA84F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b="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ova" panose="020B0504020202020204" pitchFamily="34" charset="0"/>
              </a:rPr>
              <a:t>Presentation</a:t>
            </a:r>
            <a:r>
              <a:rPr lang="bs-Latn-BA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ova" panose="020B0504020202020204" pitchFamily="34" charset="0"/>
              </a:rPr>
              <a:t> </a:t>
            </a:r>
            <a:r>
              <a:rPr lang="bs-Latn-BA" b="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ova" panose="020B0504020202020204" pitchFamily="34" charset="0"/>
              </a:rPr>
              <a:t>structure</a:t>
            </a:r>
            <a:r>
              <a:rPr lang="bs-Latn-BA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ova" panose="020B0504020202020204" pitchFamily="34" charset="0"/>
              </a:rPr>
              <a:t> </a:t>
            </a:r>
            <a:endParaRPr lang="en-US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ova" panose="020B05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021236" y="1181577"/>
            <a:ext cx="10187234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RS" sz="2400" b="1" i="0" u="none" strike="noStrike" kern="1200" cap="none" spc="0" normalizeH="0" baseline="0" noProof="0" dirty="0">
              <a:ln>
                <a:noFill/>
              </a:ln>
              <a:solidFill>
                <a:srgbClr val="34497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lvl="0" indent="-342900">
              <a:buFont typeface="Courier New" panose="02070309020205020404" pitchFamily="49" charset="0"/>
              <a:buChar char="o"/>
              <a:defRPr/>
            </a:pPr>
            <a:r>
              <a:rPr lang="en-US" sz="3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Purpose and </a:t>
            </a:r>
            <a:r>
              <a:rPr lang="bs-Latn-BA" sz="3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en-US" sz="30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bjectives</a:t>
            </a:r>
            <a:r>
              <a:rPr lang="en-US" sz="3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the </a:t>
            </a:r>
            <a:r>
              <a:rPr lang="bs-Latn-BA" sz="3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en-US" sz="30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udit</a:t>
            </a:r>
            <a:r>
              <a:rPr lang="en-US" sz="3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</a:t>
            </a:r>
            <a:r>
              <a:rPr lang="bs-Latn-BA" sz="3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en-US" sz="30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udit</a:t>
            </a:r>
            <a:r>
              <a:rPr lang="en-US" sz="3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bs-Latn-BA" sz="3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</a:t>
            </a:r>
            <a:r>
              <a:rPr lang="en-US" sz="30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uestions</a:t>
            </a:r>
            <a:endParaRPr lang="bs-Latn-BA" sz="30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>
              <a:defRPr/>
            </a:pPr>
            <a:endParaRPr lang="bs-Latn-BA" sz="30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lvl="0" indent="-342900">
              <a:buFont typeface="Courier New" panose="02070309020205020404" pitchFamily="49" charset="0"/>
              <a:buChar char="o"/>
              <a:defRPr/>
            </a:pPr>
            <a:r>
              <a:rPr lang="sr-Latn-RS" sz="30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Audit</a:t>
            </a:r>
            <a:r>
              <a:rPr lang="sr-Latn-RS" sz="3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Latn-RS" sz="30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Criteria</a:t>
            </a:r>
            <a:endParaRPr lang="sr-Latn-RS" sz="30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>
              <a:defRPr/>
            </a:pPr>
            <a:endParaRPr lang="sr-Latn-RS" sz="30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lvl="0" indent="-342900">
              <a:buFont typeface="Courier New" panose="02070309020205020404" pitchFamily="49" charset="0"/>
              <a:buChar char="o"/>
              <a:defRPr/>
            </a:pPr>
            <a:r>
              <a:rPr lang="sr-Latn-RS" sz="30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Key</a:t>
            </a:r>
            <a:r>
              <a:rPr lang="sr-Latn-RS" sz="3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Latn-RS" sz="30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Audit</a:t>
            </a:r>
            <a:r>
              <a:rPr lang="sr-Latn-RS" sz="3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Latn-RS" sz="30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Findings</a:t>
            </a:r>
            <a:r>
              <a:rPr lang="sr-Latn-RS" sz="3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Latn-RS" sz="30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r>
              <a:rPr lang="sr-Latn-RS" sz="3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Latn-RS" sz="30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Conclusions</a:t>
            </a:r>
            <a:r>
              <a:rPr lang="sr-Latn-RS" sz="3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lvl="0">
              <a:defRPr/>
            </a:pPr>
            <a:endParaRPr lang="sr-Latn-RS" sz="30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lvl="0" indent="-342900">
              <a:buFont typeface="Courier New" panose="02070309020205020404" pitchFamily="49" charset="0"/>
              <a:buChar char="o"/>
              <a:defRPr/>
            </a:pPr>
            <a:r>
              <a:rPr lang="sr-Latn-RS" sz="30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Key</a:t>
            </a:r>
            <a:r>
              <a:rPr lang="sr-Latn-RS" sz="3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Latn-RS" sz="30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Recommendations</a:t>
            </a:r>
            <a:endParaRPr lang="sr-Latn-RS" sz="30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>
              <a:defRPr/>
            </a:pPr>
            <a:endParaRPr lang="sr-Latn-RS" sz="3000" dirty="0">
              <a:solidFill>
                <a:prstClr val="black"/>
              </a:solidFill>
            </a:endParaRPr>
          </a:p>
          <a:p>
            <a:pPr marL="342900" lvl="0" indent="-342900">
              <a:buFont typeface="Courier New" panose="02070309020205020404" pitchFamily="49" charset="0"/>
              <a:buChar char="o"/>
              <a:defRPr/>
            </a:pPr>
            <a:r>
              <a:rPr lang="sr-Latn-RS" sz="30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Lessons</a:t>
            </a:r>
            <a:r>
              <a:rPr lang="sr-Latn-RS" sz="3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Latn-RS" sz="30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learned</a:t>
            </a:r>
            <a:endParaRPr kumimoji="0" lang="sr-Latn-RS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4108" y="6374423"/>
            <a:ext cx="11667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s-Latn-B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Audit Office of </a:t>
            </a:r>
            <a:r>
              <a:rPr kumimoji="0" lang="bs-Latn-BA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bs-Latn-BA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Institutions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of </a:t>
            </a:r>
            <a:r>
              <a:rPr kumimoji="0" lang="bs-Latn-BA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Bosnia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bs-Latn-BA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and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bs-Latn-BA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Herzegovina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– 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4"/>
              </a:rPr>
              <a:t>www.revizija.gov.ba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4108" y="6418952"/>
            <a:ext cx="320975" cy="335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773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21000"/>
            <a:lum/>
          </a:blip>
          <a:srcRect/>
          <a:stretch>
            <a:fillRect l="21000" t="3000" r="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2BFAE1-45D3-4B3B-81D2-0BF25FA84F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3481"/>
            <a:ext cx="10515600" cy="1145202"/>
          </a:xfrm>
        </p:spPr>
        <p:txBody>
          <a:bodyPr>
            <a:normAutofit fontScale="90000"/>
          </a:bodyPr>
          <a:lstStyle/>
          <a:p>
            <a:pPr marL="342900" lvl="0" indent="-3429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4000" b="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+mn-ea"/>
                <a:cs typeface="+mn-cs"/>
              </a:rPr>
              <a:t>Purpose and </a:t>
            </a:r>
            <a:r>
              <a:rPr lang="bs-Latn-BA" sz="4000" b="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+mn-ea"/>
                <a:cs typeface="+mn-cs"/>
              </a:rPr>
              <a:t>O</a:t>
            </a:r>
            <a:r>
              <a:rPr lang="en-US" sz="4000" b="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+mn-ea"/>
                <a:cs typeface="+mn-cs"/>
              </a:rPr>
              <a:t>bjectives</a:t>
            </a:r>
            <a:r>
              <a:rPr lang="en-US" sz="4000" b="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+mn-ea"/>
                <a:cs typeface="+mn-cs"/>
              </a:rPr>
              <a:t> of the </a:t>
            </a:r>
            <a:r>
              <a:rPr lang="bs-Latn-BA" sz="4000" b="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+mn-ea"/>
                <a:cs typeface="+mn-cs"/>
              </a:rPr>
              <a:t>A</a:t>
            </a:r>
            <a:r>
              <a:rPr lang="en-US" sz="4000" b="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+mn-ea"/>
                <a:cs typeface="+mn-cs"/>
              </a:rPr>
              <a:t>udit</a:t>
            </a:r>
            <a:r>
              <a:rPr lang="en-US" sz="4000" b="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+mn-ea"/>
                <a:cs typeface="+mn-cs"/>
              </a:rPr>
              <a:t> and </a:t>
            </a:r>
            <a:r>
              <a:rPr lang="bs-Latn-BA" sz="4000" b="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+mn-ea"/>
                <a:cs typeface="+mn-cs"/>
              </a:rPr>
              <a:t>A</a:t>
            </a:r>
            <a:r>
              <a:rPr lang="en-US" sz="4000" b="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+mn-ea"/>
                <a:cs typeface="+mn-cs"/>
              </a:rPr>
              <a:t>udit</a:t>
            </a:r>
            <a:r>
              <a:rPr lang="bs-Latn-BA" sz="4000" b="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+mn-ea"/>
                <a:cs typeface="+mn-cs"/>
              </a:rPr>
              <a:t> Q</a:t>
            </a:r>
            <a:r>
              <a:rPr lang="en-US" sz="4000" b="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+mn-ea"/>
                <a:cs typeface="+mn-cs"/>
              </a:rPr>
              <a:t>uestions</a:t>
            </a:r>
            <a:br>
              <a:rPr lang="bs-Latn-BA" sz="3000" b="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+mn-ea"/>
                <a:cs typeface="+mn-cs"/>
              </a:rPr>
            </a:b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021236" y="1181577"/>
            <a:ext cx="10187234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RS" sz="2400" b="1" i="0" u="none" strike="noStrike" kern="1200" cap="none" spc="0" normalizeH="0" baseline="0" noProof="0" dirty="0">
              <a:ln>
                <a:noFill/>
              </a:ln>
              <a:solidFill>
                <a:srgbClr val="34497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lvl="0" indent="-342900">
              <a:buFont typeface="Courier New" panose="02070309020205020404" pitchFamily="49" charset="0"/>
              <a:buChar char="o"/>
              <a:defRPr/>
            </a:pPr>
            <a:r>
              <a:rPr lang="en-US" sz="2400" i="1" dirty="0">
                <a:solidFill>
                  <a:prstClr val="black"/>
                </a:solidFill>
                <a:latin typeface="Arial Nova" panose="020B0504020202020204" pitchFamily="34" charset="0"/>
              </a:rPr>
              <a:t>The purpose </a:t>
            </a:r>
            <a:r>
              <a:rPr lang="bs-Latn-BA" sz="2400" i="1" dirty="0" err="1">
                <a:solidFill>
                  <a:prstClr val="black"/>
                </a:solidFill>
                <a:latin typeface="Arial Nova" panose="020B0504020202020204" pitchFamily="34" charset="0"/>
              </a:rPr>
              <a:t>was</a:t>
            </a:r>
            <a:r>
              <a:rPr lang="bs-Latn-BA" sz="2400" i="1" dirty="0">
                <a:solidFill>
                  <a:prstClr val="black"/>
                </a:solidFill>
                <a:latin typeface="Arial Nova" panose="020B0504020202020204" pitchFamily="34" charset="0"/>
              </a:rPr>
              <a:t> to</a:t>
            </a:r>
            <a:r>
              <a:rPr lang="en-US" sz="2400" i="1" dirty="0">
                <a:solidFill>
                  <a:prstClr val="black"/>
                </a:solidFill>
                <a:latin typeface="Arial Nova" panose="020B0504020202020204" pitchFamily="34" charset="0"/>
              </a:rPr>
              <a:t> give an independent assessment of actions undertaken by governments in the initial phase of the implementation of the SDGs</a:t>
            </a:r>
            <a:r>
              <a:rPr lang="en-US" sz="3000" i="1" dirty="0">
                <a:solidFill>
                  <a:prstClr val="black"/>
                </a:solidFill>
                <a:latin typeface="Arial Nova" panose="020B0504020202020204" pitchFamily="34" charset="0"/>
              </a:rPr>
              <a:t> </a:t>
            </a:r>
            <a:endParaRPr lang="bs-Latn-BA" sz="3000" i="1" dirty="0">
              <a:solidFill>
                <a:prstClr val="black"/>
              </a:solidFill>
              <a:latin typeface="Arial Nova" panose="020B0504020202020204" pitchFamily="34" charset="0"/>
            </a:endParaRPr>
          </a:p>
          <a:p>
            <a:pPr lvl="0">
              <a:defRPr/>
            </a:pPr>
            <a:endParaRPr lang="bs-Latn-BA" sz="2400" dirty="0">
              <a:solidFill>
                <a:prstClr val="black"/>
              </a:solidFill>
              <a:latin typeface="Arial Nova" panose="020B0504020202020204" pitchFamily="34" charset="0"/>
            </a:endParaRPr>
          </a:p>
          <a:p>
            <a:pPr marL="342900" lvl="0" indent="-342900">
              <a:buFont typeface="Courier New" panose="02070309020205020404" pitchFamily="49" charset="0"/>
              <a:buChar char="o"/>
              <a:defRPr/>
            </a:pPr>
            <a:r>
              <a:rPr lang="en-GB" sz="2400" b="1" dirty="0"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Have the relevant institutions of </a:t>
            </a:r>
            <a:r>
              <a:rPr lang="en-GB" sz="2400" b="1" dirty="0" err="1"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BiH</a:t>
            </a:r>
            <a:r>
              <a:rPr lang="en-GB" sz="2400" b="1" dirty="0"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ensured the basic preconditions necessary for implementing the commitments made under the 2030 Agenda</a:t>
            </a:r>
            <a:r>
              <a:rPr lang="bs-Latn-BA" sz="2400" b="1" dirty="0"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?</a:t>
            </a:r>
          </a:p>
          <a:p>
            <a:pPr lvl="0">
              <a:defRPr/>
            </a:pPr>
            <a:endParaRPr lang="bs-Latn-BA" sz="2400" b="1" dirty="0">
              <a:latin typeface="Arial Nova" panose="020B05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ctr">
              <a:defRPr/>
            </a:pPr>
            <a:r>
              <a:rPr lang="bs-Latn-BA" sz="2400" dirty="0"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 </a:t>
            </a:r>
            <a:r>
              <a:rPr lang="bs-Latn-BA" sz="2000" dirty="0"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1. </a:t>
            </a:r>
            <a:r>
              <a:rPr lang="en-GB" sz="2000" dirty="0">
                <a:solidFill>
                  <a:prstClr val="black"/>
                </a:solidFill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Has the C</a:t>
            </a:r>
            <a:r>
              <a:rPr lang="bs-Latn-BA" sz="2000" dirty="0" err="1">
                <a:solidFill>
                  <a:prstClr val="black"/>
                </a:solidFill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ouncil</a:t>
            </a:r>
            <a:r>
              <a:rPr lang="bs-Latn-BA" sz="2000" dirty="0">
                <a:solidFill>
                  <a:prstClr val="black"/>
                </a:solidFill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of </a:t>
            </a:r>
            <a:r>
              <a:rPr lang="bs-Latn-BA" sz="2000" dirty="0" err="1">
                <a:solidFill>
                  <a:prstClr val="black"/>
                </a:solidFill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Ministers</a:t>
            </a:r>
            <a:r>
              <a:rPr lang="bs-Latn-BA" sz="2000" dirty="0">
                <a:solidFill>
                  <a:prstClr val="black"/>
                </a:solidFill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sz="2000" dirty="0">
                <a:solidFill>
                  <a:prstClr val="black"/>
                </a:solidFill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put in place a strategic and institutional framework</a:t>
            </a:r>
            <a:r>
              <a:rPr lang="bs-Latn-BA" sz="2000" dirty="0">
                <a:solidFill>
                  <a:prstClr val="black"/>
                </a:solidFill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 </a:t>
            </a:r>
            <a:r>
              <a:rPr lang="en-GB" sz="2000" dirty="0">
                <a:solidFill>
                  <a:prstClr val="black"/>
                </a:solidFill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for</a:t>
            </a:r>
            <a:r>
              <a:rPr lang="bs-Latn-BA" sz="2000" dirty="0">
                <a:solidFill>
                  <a:prstClr val="black"/>
                </a:solidFill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sz="2000" dirty="0">
                <a:solidFill>
                  <a:prstClr val="black"/>
                </a:solidFill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SDG implementation? </a:t>
            </a:r>
            <a:endParaRPr lang="bs-Latn-BA" sz="2400" dirty="0">
              <a:latin typeface="Arial Nova" panose="020B05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ctr">
              <a:defRPr/>
            </a:pPr>
            <a:r>
              <a:rPr lang="bs-Latn-BA" sz="2000" dirty="0">
                <a:solidFill>
                  <a:prstClr val="black"/>
                </a:solidFill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 2. </a:t>
            </a:r>
            <a:r>
              <a:rPr lang="en-US" sz="2000" dirty="0">
                <a:solidFill>
                  <a:prstClr val="black"/>
                </a:solidFill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Have the relevant institutions of </a:t>
            </a:r>
            <a:r>
              <a:rPr lang="en-US" sz="2000" dirty="0" err="1">
                <a:solidFill>
                  <a:prstClr val="black"/>
                </a:solidFill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BiH</a:t>
            </a:r>
            <a:r>
              <a:rPr lang="en-US" sz="2000" dirty="0">
                <a:solidFill>
                  <a:prstClr val="black"/>
                </a:solidFill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designed and established a mechanism for reporting and following up the implementation of the SDGs?</a:t>
            </a:r>
            <a:endParaRPr lang="bs-Latn-BA" sz="2000" dirty="0">
              <a:solidFill>
                <a:prstClr val="black"/>
              </a:solidFill>
              <a:latin typeface="Arial Nova" panose="020B05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ctr">
              <a:defRPr/>
            </a:pPr>
            <a:r>
              <a:rPr lang="bs-Latn-BA" sz="2400" dirty="0">
                <a:solidFill>
                  <a:prstClr val="black"/>
                </a:solidFill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</a:t>
            </a:r>
            <a:endParaRPr lang="sr-Latn-RS" sz="20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ctr">
              <a:defRPr/>
            </a:pPr>
            <a:endParaRPr lang="bs-Latn-BA" sz="2000" dirty="0">
              <a:latin typeface="Arial Nova" panose="020B05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4108" y="6374423"/>
            <a:ext cx="11667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s-Latn-B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Audit Office of </a:t>
            </a:r>
            <a:r>
              <a:rPr kumimoji="0" lang="bs-Latn-BA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bs-Latn-BA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Institutions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of </a:t>
            </a:r>
            <a:r>
              <a:rPr kumimoji="0" lang="bs-Latn-BA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Bosnia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bs-Latn-BA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and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bs-Latn-BA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Herzegovina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– 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4"/>
              </a:rPr>
              <a:t>www.revizija.gov.ba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4108" y="6418952"/>
            <a:ext cx="320975" cy="335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681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21000"/>
            <a:lum/>
          </a:blip>
          <a:srcRect/>
          <a:stretch>
            <a:fillRect l="21000" t="3000" r="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2BFAE1-45D3-4B3B-81D2-0BF25FA84F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3481"/>
            <a:ext cx="10515600" cy="1145202"/>
          </a:xfrm>
        </p:spPr>
        <p:txBody>
          <a:bodyPr>
            <a:normAutofit fontScale="90000"/>
          </a:bodyPr>
          <a:lstStyle/>
          <a:p>
            <a:pPr marL="342900" lvl="0" indent="-342900">
              <a:lnSpc>
                <a:spcPct val="100000"/>
              </a:lnSpc>
              <a:spcBef>
                <a:spcPts val="0"/>
              </a:spcBef>
              <a:defRPr/>
            </a:pPr>
            <a:br>
              <a:rPr lang="bs-Latn-BA" sz="4000" b="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ova" panose="020B0504020202020204" pitchFamily="34" charset="0"/>
                <a:ea typeface="+mn-ea"/>
                <a:cs typeface="+mn-cs"/>
              </a:rPr>
            </a:br>
            <a:r>
              <a:rPr lang="bs-Latn-BA" sz="4000" b="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ova" panose="020B0504020202020204" pitchFamily="34" charset="0"/>
                <a:ea typeface="+mn-ea"/>
                <a:cs typeface="+mn-cs"/>
              </a:rPr>
              <a:t>Audit </a:t>
            </a:r>
            <a:r>
              <a:rPr lang="bs-Latn-BA" sz="4000" b="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ova" panose="020B0504020202020204" pitchFamily="34" charset="0"/>
                <a:ea typeface="+mn-ea"/>
                <a:cs typeface="+mn-cs"/>
              </a:rPr>
              <a:t>Criteria</a:t>
            </a:r>
            <a:br>
              <a:rPr lang="bs-Latn-BA" sz="3000" b="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+mn-ea"/>
                <a:cs typeface="+mn-cs"/>
              </a:rPr>
            </a:br>
            <a:br>
              <a:rPr lang="bs-Latn-BA" sz="3000" b="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+mn-ea"/>
                <a:cs typeface="+mn-cs"/>
              </a:rPr>
            </a:b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021236" y="1181577"/>
            <a:ext cx="10187234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RS" sz="2400" b="1" i="0" u="none" strike="noStrike" kern="1200" cap="none" spc="0" normalizeH="0" baseline="0" noProof="0" dirty="0">
              <a:ln>
                <a:noFill/>
              </a:ln>
              <a:solidFill>
                <a:srgbClr val="34497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lvl="0" algn="just">
              <a:defRPr/>
            </a:pPr>
            <a:r>
              <a:rPr lang="en-US" sz="2400" dirty="0">
                <a:solidFill>
                  <a:prstClr val="black"/>
                </a:solidFill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INTOSAI model to review the governmental preparedness for SDG implementation</a:t>
            </a:r>
            <a:endParaRPr lang="sr-Cyrl-BA" sz="2400" dirty="0">
              <a:solidFill>
                <a:prstClr val="black"/>
              </a:solidFill>
              <a:latin typeface="Arial Nova" panose="020B05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just">
              <a:defRPr/>
            </a:pPr>
            <a:endParaRPr lang="bs-Latn-BA" sz="2400" dirty="0">
              <a:solidFill>
                <a:prstClr val="black"/>
              </a:solidFill>
              <a:latin typeface="Arial Nova" panose="020B05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just">
              <a:defRPr/>
            </a:pPr>
            <a:r>
              <a:rPr lang="bs-Latn-BA" sz="2400" dirty="0">
                <a:solidFill>
                  <a:prstClr val="black"/>
                </a:solidFill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</a:t>
            </a:r>
            <a:r>
              <a:rPr lang="en-US" sz="2400" dirty="0">
                <a:solidFill>
                  <a:prstClr val="black"/>
                </a:solidFill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wo</a:t>
            </a:r>
            <a:r>
              <a:rPr lang="bs-Latn-BA" sz="2400" dirty="0">
                <a:solidFill>
                  <a:prstClr val="black"/>
                </a:solidFill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bs-Latn-BA" sz="2400" dirty="0" err="1">
                <a:solidFill>
                  <a:prstClr val="black"/>
                </a:solidFill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main</a:t>
            </a:r>
            <a:r>
              <a:rPr lang="en-US" sz="2400" dirty="0">
                <a:solidFill>
                  <a:prstClr val="black"/>
                </a:solidFill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components</a:t>
            </a:r>
            <a:r>
              <a:rPr lang="bs-Latn-BA" sz="2400" dirty="0">
                <a:solidFill>
                  <a:prstClr val="black"/>
                </a:solidFill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</a:t>
            </a:r>
          </a:p>
          <a:p>
            <a:pPr lvl="0" algn="just">
              <a:defRPr/>
            </a:pPr>
            <a:endParaRPr lang="bs-Latn-BA" sz="2400" dirty="0">
              <a:solidFill>
                <a:prstClr val="black"/>
              </a:solidFill>
              <a:latin typeface="Arial Nova" panose="020B05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lvl="0" indent="-342900" algn="just">
              <a:buFontTx/>
              <a:buChar char="-"/>
              <a:defRPr/>
            </a:pPr>
            <a:r>
              <a:rPr lang="bs-Latn-BA" sz="2400" dirty="0">
                <a:solidFill>
                  <a:prstClr val="black"/>
                </a:solidFill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</a:t>
            </a:r>
            <a:r>
              <a:rPr lang="en-US" sz="2400" dirty="0" err="1">
                <a:solidFill>
                  <a:prstClr val="black"/>
                </a:solidFill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etting</a:t>
            </a:r>
            <a:r>
              <a:rPr lang="en-US" sz="2400" dirty="0">
                <a:solidFill>
                  <a:prstClr val="black"/>
                </a:solidFill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up a framework with a detailed plan to apply the SDGs, as well as clear accountability arrangements</a:t>
            </a:r>
            <a:r>
              <a:rPr lang="bs-Latn-BA" sz="2400" dirty="0">
                <a:solidFill>
                  <a:prstClr val="black"/>
                </a:solidFill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</a:p>
          <a:p>
            <a:pPr marL="342900" lvl="0" indent="-342900" algn="just">
              <a:buFontTx/>
              <a:buChar char="-"/>
              <a:defRPr/>
            </a:pPr>
            <a:endParaRPr lang="bs-Latn-BA" sz="2400" dirty="0">
              <a:solidFill>
                <a:prstClr val="black"/>
              </a:solidFill>
              <a:latin typeface="Arial Nova" panose="020B05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lvl="0" indent="-342900" algn="just">
              <a:buFontTx/>
              <a:buChar char="-"/>
              <a:defRPr/>
            </a:pPr>
            <a:r>
              <a:rPr lang="bs-Latn-BA" sz="2400" dirty="0">
                <a:solidFill>
                  <a:prstClr val="black"/>
                </a:solidFill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</a:t>
            </a:r>
            <a:r>
              <a:rPr lang="en-US" sz="2400" dirty="0" err="1">
                <a:solidFill>
                  <a:prstClr val="black"/>
                </a:solidFill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esign</a:t>
            </a:r>
            <a:r>
              <a:rPr lang="en-US" sz="2400" dirty="0">
                <a:solidFill>
                  <a:prstClr val="black"/>
                </a:solidFill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and establishment of reporting and monitoring systems</a:t>
            </a:r>
            <a:endParaRPr lang="bs-Latn-BA" sz="2400" dirty="0">
              <a:solidFill>
                <a:prstClr val="black"/>
              </a:solidFill>
              <a:latin typeface="Arial Nova" panose="020B05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just">
              <a:defRPr/>
            </a:pPr>
            <a:endParaRPr lang="bs-Latn-BA" sz="2400" dirty="0">
              <a:solidFill>
                <a:prstClr val="black"/>
              </a:solidFill>
              <a:latin typeface="Arial Nova" panose="020B05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just">
              <a:defRPr/>
            </a:pPr>
            <a:endParaRPr lang="bs-Latn-BA" sz="2000" dirty="0">
              <a:latin typeface="Arial Nova" panose="020B05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4108" y="6374423"/>
            <a:ext cx="11667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s-Latn-B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Audit Office of </a:t>
            </a:r>
            <a:r>
              <a:rPr kumimoji="0" lang="bs-Latn-BA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bs-Latn-BA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Institutions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of </a:t>
            </a:r>
            <a:r>
              <a:rPr kumimoji="0" lang="bs-Latn-BA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Bosnia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bs-Latn-BA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and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bs-Latn-BA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Herzegovina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– 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4"/>
              </a:rPr>
              <a:t>www.revizija.gov.ba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4108" y="6418952"/>
            <a:ext cx="320975" cy="335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405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21000"/>
            <a:lum/>
          </a:blip>
          <a:srcRect/>
          <a:stretch>
            <a:fillRect l="21000" t="3000" r="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2BFAE1-45D3-4B3B-81D2-0BF25FA84F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3481"/>
            <a:ext cx="10515600" cy="1145202"/>
          </a:xfrm>
        </p:spPr>
        <p:txBody>
          <a:bodyPr>
            <a:normAutofit fontScale="90000"/>
          </a:bodyPr>
          <a:lstStyle/>
          <a:p>
            <a:pPr marL="342900" lvl="0" indent="-342900">
              <a:lnSpc>
                <a:spcPct val="100000"/>
              </a:lnSpc>
              <a:spcBef>
                <a:spcPts val="0"/>
              </a:spcBef>
              <a:defRPr/>
            </a:pPr>
            <a:br>
              <a:rPr lang="bs-Latn-BA" sz="4000" b="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ova" panose="020B0504020202020204" pitchFamily="34" charset="0"/>
                <a:ea typeface="+mn-ea"/>
                <a:cs typeface="+mn-cs"/>
              </a:rPr>
            </a:br>
            <a:r>
              <a:rPr lang="bs-Latn-BA" sz="4000" b="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ova" panose="020B0504020202020204" pitchFamily="34" charset="0"/>
                <a:ea typeface="+mn-ea"/>
                <a:cs typeface="+mn-cs"/>
              </a:rPr>
              <a:t>Audit </a:t>
            </a:r>
            <a:r>
              <a:rPr lang="bs-Latn-BA" sz="4000" b="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ova" panose="020B0504020202020204" pitchFamily="34" charset="0"/>
                <a:ea typeface="+mn-ea"/>
                <a:cs typeface="+mn-cs"/>
              </a:rPr>
              <a:t>Criteria</a:t>
            </a:r>
            <a:br>
              <a:rPr lang="bs-Latn-BA" sz="3000" b="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+mn-ea"/>
                <a:cs typeface="+mn-cs"/>
              </a:rPr>
            </a:br>
            <a:br>
              <a:rPr lang="bs-Latn-BA" sz="3000" b="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+mn-ea"/>
                <a:cs typeface="+mn-cs"/>
              </a:rPr>
            </a:b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021236" y="1181577"/>
            <a:ext cx="1018723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RS" sz="2400" b="1" i="0" u="none" strike="noStrike" kern="1200" cap="none" spc="0" normalizeH="0" baseline="0" noProof="0" dirty="0">
              <a:ln>
                <a:noFill/>
              </a:ln>
              <a:solidFill>
                <a:srgbClr val="34497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lvl="0" algn="just">
              <a:defRPr/>
            </a:pPr>
            <a:endParaRPr lang="bs-Latn-BA" sz="2400" dirty="0">
              <a:solidFill>
                <a:prstClr val="black"/>
              </a:solidFill>
              <a:latin typeface="Arial Nova" panose="020B05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just">
              <a:defRPr/>
            </a:pPr>
            <a:endParaRPr lang="bs-Latn-BA" sz="2000" dirty="0">
              <a:latin typeface="Arial Nova" panose="020B05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4108" y="6374423"/>
            <a:ext cx="11667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s-Latn-B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Audit Office of </a:t>
            </a:r>
            <a:r>
              <a:rPr kumimoji="0" lang="bs-Latn-BA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bs-Latn-BA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Institutions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of </a:t>
            </a:r>
            <a:r>
              <a:rPr kumimoji="0" lang="bs-Latn-BA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Bosnia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bs-Latn-BA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and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bs-Latn-BA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Herzegovina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– 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4"/>
              </a:rPr>
              <a:t>www.revizija.gov.ba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4108" y="6418952"/>
            <a:ext cx="320975" cy="33590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BC7C439-8517-4CA1-8E9E-E0167D08AC79}"/>
              </a:ext>
            </a:extLst>
          </p:cNvPr>
          <p:cNvSpPr/>
          <p:nvPr/>
        </p:nvSpPr>
        <p:spPr>
          <a:xfrm>
            <a:off x="1021235" y="2028617"/>
            <a:ext cx="10605905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solidFill>
                  <a:prstClr val="black"/>
                </a:solidFill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 addition to the INTOSAI guidelines</a:t>
            </a:r>
            <a:r>
              <a:rPr lang="bs-Latn-BA" sz="2000" dirty="0">
                <a:solidFill>
                  <a:prstClr val="black"/>
                </a:solidFill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bs-Latn-BA" sz="2000" dirty="0" err="1">
                <a:solidFill>
                  <a:prstClr val="black"/>
                </a:solidFill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we</a:t>
            </a:r>
            <a:r>
              <a:rPr lang="bs-Latn-BA" sz="2000" dirty="0">
                <a:solidFill>
                  <a:prstClr val="black"/>
                </a:solidFill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bs-Latn-BA" sz="2000" dirty="0" err="1">
                <a:solidFill>
                  <a:prstClr val="black"/>
                </a:solidFill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consulted</a:t>
            </a:r>
            <a:r>
              <a:rPr lang="bs-Latn-BA" sz="2000" dirty="0">
                <a:solidFill>
                  <a:prstClr val="black"/>
                </a:solidFill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000" dirty="0">
                <a:solidFill>
                  <a:prstClr val="black"/>
                </a:solidFill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UN’s literature on institutional and coordination mechanisms</a:t>
            </a:r>
            <a:r>
              <a:rPr lang="bs-Latn-BA" sz="2000" dirty="0">
                <a:solidFill>
                  <a:prstClr val="black"/>
                </a:solidFill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in </a:t>
            </a:r>
            <a:r>
              <a:rPr lang="en-US" sz="2000" dirty="0">
                <a:solidFill>
                  <a:prstClr val="black"/>
                </a:solidFill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implementation</a:t>
            </a:r>
            <a:r>
              <a:rPr lang="bs-Latn-BA" sz="2000" dirty="0">
                <a:solidFill>
                  <a:prstClr val="black"/>
                </a:solidFill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bs-Latn-BA" sz="2000" dirty="0" err="1">
                <a:solidFill>
                  <a:prstClr val="black"/>
                </a:solidFill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of</a:t>
            </a:r>
            <a:r>
              <a:rPr lang="bs-Latn-BA" sz="2000" dirty="0">
                <a:solidFill>
                  <a:prstClr val="black"/>
                </a:solidFill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bs-Latn-BA" sz="2000" dirty="0" err="1">
                <a:solidFill>
                  <a:prstClr val="black"/>
                </a:solidFill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SGDs</a:t>
            </a:r>
            <a:r>
              <a:rPr lang="bs-Latn-BA" sz="2000" dirty="0">
                <a:solidFill>
                  <a:prstClr val="black"/>
                </a:solidFill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000" dirty="0">
                <a:solidFill>
                  <a:prstClr val="black"/>
                </a:solidFill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</a:p>
          <a:p>
            <a:pPr lvl="0" algn="just">
              <a:defRPr/>
            </a:pPr>
            <a:endParaRPr lang="en-US" sz="2000" dirty="0">
              <a:solidFill>
                <a:prstClr val="black"/>
              </a:solidFill>
              <a:latin typeface="Arial Nova" panose="020B05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lvl="0" indent="-285750" algn="just">
              <a:buFont typeface="Courier New" panose="02070309020205020404" pitchFamily="49" charset="0"/>
              <a:buChar char="o"/>
              <a:defRPr/>
            </a:pPr>
            <a:r>
              <a:rPr lang="bs-Latn-BA" sz="2000" dirty="0">
                <a:solidFill>
                  <a:prstClr val="black"/>
                </a:solidFill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</a:t>
            </a:r>
            <a:r>
              <a:rPr lang="en-US" sz="2000" dirty="0" err="1">
                <a:solidFill>
                  <a:prstClr val="black"/>
                </a:solidFill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ractices</a:t>
            </a:r>
            <a:r>
              <a:rPr lang="en-US" sz="2000" dirty="0">
                <a:solidFill>
                  <a:prstClr val="black"/>
                </a:solidFill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of other countries have been considered, in terms of how they established their institutional arrangements using existing institutional structures or forming new ones for the purpose of implementing the 2030 Agenda  </a:t>
            </a:r>
            <a:endParaRPr lang="bs-Latn-BA" sz="2000" dirty="0">
              <a:solidFill>
                <a:prstClr val="black"/>
              </a:solidFill>
              <a:latin typeface="Arial Nova" panose="020B05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just">
              <a:defRPr/>
            </a:pPr>
            <a:endParaRPr lang="en-US" sz="2000" dirty="0">
              <a:solidFill>
                <a:prstClr val="black"/>
              </a:solidFill>
              <a:latin typeface="Arial Nova" panose="020B05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lvl="0" indent="-285750" algn="just"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solidFill>
                  <a:prstClr val="black"/>
                </a:solidFill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 criteria related to the role of Parliaments in the SDG implementation process have been developed on the basis of the UN’s </a:t>
            </a:r>
            <a:r>
              <a:rPr lang="bs-Latn-BA" sz="2000" dirty="0">
                <a:solidFill>
                  <a:prstClr val="black"/>
                </a:solidFill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</a:t>
            </a:r>
            <a:r>
              <a:rPr lang="en-US" sz="2000" dirty="0" err="1">
                <a:solidFill>
                  <a:prstClr val="black"/>
                </a:solidFill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andbook</a:t>
            </a:r>
            <a:r>
              <a:rPr lang="en-US" sz="2000" dirty="0">
                <a:solidFill>
                  <a:prstClr val="black"/>
                </a:solidFill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on Parliament’s role in implementing the SDGs</a:t>
            </a:r>
          </a:p>
        </p:txBody>
      </p:sp>
    </p:spTree>
    <p:extLst>
      <p:ext uri="{BB962C8B-B14F-4D97-AF65-F5344CB8AC3E}">
        <p14:creationId xmlns:p14="http://schemas.microsoft.com/office/powerpoint/2010/main" val="3427602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21000"/>
            <a:lum/>
          </a:blip>
          <a:srcRect/>
          <a:stretch>
            <a:fillRect l="21000" t="3000" r="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2BFAE1-45D3-4B3B-81D2-0BF25FA84F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3481"/>
            <a:ext cx="10515600" cy="835483"/>
          </a:xfrm>
        </p:spPr>
        <p:txBody>
          <a:bodyPr>
            <a:normAutofit fontScale="90000"/>
          </a:bodyPr>
          <a:lstStyle/>
          <a:p>
            <a:pPr marL="342900" lvl="0" indent="-3429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4000" b="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ova" panose="020B0504020202020204" pitchFamily="34" charset="0"/>
                <a:ea typeface="+mn-ea"/>
                <a:cs typeface="+mn-cs"/>
              </a:rPr>
              <a:t>Key Audit Findings and Conclusions </a:t>
            </a:r>
            <a:br>
              <a:rPr lang="en-US" sz="4000" b="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ova" panose="020B0504020202020204" pitchFamily="34" charset="0"/>
                <a:ea typeface="+mn-ea"/>
                <a:cs typeface="+mn-cs"/>
              </a:rPr>
            </a:b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021236" y="1181577"/>
            <a:ext cx="1018723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RS" sz="2400" b="1" i="0" u="none" strike="noStrike" kern="1200" cap="none" spc="0" normalizeH="0" baseline="0" noProof="0" dirty="0">
              <a:ln>
                <a:noFill/>
              </a:ln>
              <a:solidFill>
                <a:srgbClr val="34497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lvl="0" algn="just">
              <a:defRPr/>
            </a:pPr>
            <a:endParaRPr lang="bs-Latn-BA" sz="2400" dirty="0">
              <a:solidFill>
                <a:prstClr val="black"/>
              </a:solidFill>
              <a:latin typeface="Arial Nova" panose="020B05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just">
              <a:defRPr/>
            </a:pPr>
            <a:endParaRPr lang="bs-Latn-BA" sz="2000" dirty="0">
              <a:latin typeface="Arial Nova" panose="020B05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4108" y="6374423"/>
            <a:ext cx="11667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s-Latn-B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Audit Office of </a:t>
            </a:r>
            <a:r>
              <a:rPr kumimoji="0" lang="bs-Latn-BA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bs-Latn-BA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Institutions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of </a:t>
            </a:r>
            <a:r>
              <a:rPr kumimoji="0" lang="bs-Latn-BA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Bosnia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bs-Latn-BA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and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bs-Latn-BA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Herzegovina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– 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4"/>
              </a:rPr>
              <a:t>www.revizija.gov.ba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4108" y="6418952"/>
            <a:ext cx="320975" cy="33590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BC7C439-8517-4CA1-8E9E-E0167D08AC79}"/>
              </a:ext>
            </a:extLst>
          </p:cNvPr>
          <p:cNvSpPr/>
          <p:nvPr/>
        </p:nvSpPr>
        <p:spPr>
          <a:xfrm>
            <a:off x="747895" y="1237818"/>
            <a:ext cx="10605905" cy="50003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endParaRPr lang="en-US" sz="2000" dirty="0">
              <a:solidFill>
                <a:prstClr val="black"/>
              </a:solidFill>
              <a:latin typeface="Arial Nova" panose="020B05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lvl="0" indent="-285750" algn="just"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latin typeface="Arial Nova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strategic framework for SDG implementation has not yet been defined, but actions has been undertaken</a:t>
            </a:r>
            <a:endParaRPr lang="bs-Latn-BA" sz="2000" dirty="0">
              <a:latin typeface="Arial Nova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endParaRPr lang="en-US" sz="2000" dirty="0">
              <a:solidFill>
                <a:prstClr val="black"/>
              </a:solidFill>
              <a:latin typeface="Arial Nova" panose="020B05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marR="0" lvl="0" indent="-34290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en-GB" sz="2000" dirty="0">
                <a:latin typeface="Arial Nova" panose="020B05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 institutional infrastructure</a:t>
            </a:r>
            <a:r>
              <a:rPr lang="en-GB" sz="2000" dirty="0">
                <a:latin typeface="Arial Nova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for SDG implementation</a:t>
            </a:r>
            <a:r>
              <a:rPr lang="en-GB" sz="2000" dirty="0">
                <a:latin typeface="Arial Nova" panose="020B05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in </a:t>
            </a:r>
            <a:r>
              <a:rPr lang="en-GB" sz="2000" dirty="0" err="1">
                <a:latin typeface="Arial Nova" panose="020B05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BiH</a:t>
            </a:r>
            <a:r>
              <a:rPr lang="en-GB" sz="2000" dirty="0">
                <a:latin typeface="Arial Nova" panose="020B05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has not been </a:t>
            </a:r>
            <a:r>
              <a:rPr lang="bs-Latn-BA" sz="2000" dirty="0" err="1">
                <a:latin typeface="Arial Nova" panose="020B05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fully</a:t>
            </a:r>
            <a:r>
              <a:rPr lang="bs-Latn-BA" sz="2000" dirty="0">
                <a:latin typeface="Arial Nova" panose="020B05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2000" dirty="0">
                <a:latin typeface="Arial Nova" panose="020B05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established</a:t>
            </a:r>
            <a:endParaRPr lang="bs-Latn-BA" sz="2000" dirty="0">
              <a:latin typeface="Arial Nova" panose="020B05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en-GB" sz="2000" dirty="0">
                <a:latin typeface="Arial Nova" panose="020B05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system of regular reporting and monitoring of implementation of SDGs has not been put in place</a:t>
            </a:r>
          </a:p>
          <a:p>
            <a:pPr marL="285750" lvl="0" indent="-285750" algn="just">
              <a:buFont typeface="Courier New" panose="02070309020205020404" pitchFamily="49" charset="0"/>
              <a:buChar char="o"/>
              <a:defRPr/>
            </a:pPr>
            <a:r>
              <a:rPr lang="en-GB" sz="2000" dirty="0">
                <a:latin typeface="Arial Nova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Progress has been</a:t>
            </a:r>
            <a:r>
              <a:rPr lang="bs-Latn-BA" sz="2000" dirty="0">
                <a:latin typeface="Arial Nova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bs-Latn-BA" sz="2000" dirty="0" err="1">
                <a:latin typeface="Arial Nova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made</a:t>
            </a:r>
            <a:r>
              <a:rPr lang="bs-Latn-BA" sz="2000" dirty="0">
                <a:latin typeface="Arial Nova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bs-Latn-BA" sz="2000" dirty="0" err="1">
                <a:latin typeface="Arial Nova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</a:t>
            </a:r>
            <a:r>
              <a:rPr lang="bs-Latn-BA" sz="2000" dirty="0">
                <a:latin typeface="Arial Nova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bs-Latn-BA" sz="2000" dirty="0" err="1">
                <a:latin typeface="Arial Nova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respect</a:t>
            </a:r>
            <a:r>
              <a:rPr lang="bs-Latn-BA" sz="2000" dirty="0">
                <a:latin typeface="Arial Nova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 </a:t>
            </a:r>
            <a:r>
              <a:rPr lang="bs-Latn-BA" sz="2000" dirty="0" err="1">
                <a:latin typeface="Arial Nova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reporting</a:t>
            </a:r>
            <a:r>
              <a:rPr lang="bs-Latn-BA" sz="2000" dirty="0">
                <a:latin typeface="Arial Nova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bs-Latn-BA" sz="2000" dirty="0" err="1">
                <a:latin typeface="Arial Nova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internationally</a:t>
            </a:r>
            <a:r>
              <a:rPr lang="bs-Latn-BA" sz="2000" dirty="0">
                <a:latin typeface="Arial Nova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en-GB" sz="2000" dirty="0">
                <a:latin typeface="Arial Nova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Arial Nova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BiH</a:t>
            </a:r>
            <a:r>
              <a:rPr lang="en-GB" sz="2000" dirty="0">
                <a:latin typeface="Arial Nova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developed and presented its Voluntary Review to the High-level Political Forum on Sustainable Development (HLPF</a:t>
            </a:r>
            <a:r>
              <a:rPr lang="bs-Latn-BA" sz="2000" dirty="0">
                <a:latin typeface="Arial Nova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en-US" sz="2000" dirty="0">
              <a:latin typeface="Arial Nova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endParaRPr lang="en-GB" sz="2000" dirty="0">
              <a:latin typeface="Arial Nova" panose="020B05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just">
              <a:buFont typeface="Courier New" panose="02070309020205020404" pitchFamily="49" charset="0"/>
              <a:buChar char="o"/>
              <a:defRPr/>
            </a:pPr>
            <a:r>
              <a:rPr lang="en-GB" sz="2000" dirty="0">
                <a:latin typeface="Arial Nova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number of SDG indicators against which to monitor the SDG implementation in </a:t>
            </a:r>
            <a:r>
              <a:rPr lang="en-GB" sz="2000" dirty="0" err="1">
                <a:latin typeface="Arial Nova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BiH</a:t>
            </a:r>
            <a:r>
              <a:rPr lang="en-GB" sz="2000" dirty="0">
                <a:latin typeface="Arial Nova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has not been formally agreed upon</a:t>
            </a:r>
          </a:p>
          <a:p>
            <a:pPr marL="285750" lvl="0" indent="-285750" algn="just">
              <a:buFont typeface="Courier New" panose="02070309020205020404" pitchFamily="49" charset="0"/>
              <a:buChar char="o"/>
              <a:defRPr/>
            </a:pPr>
            <a:endParaRPr lang="en-US" sz="2000" dirty="0">
              <a:solidFill>
                <a:prstClr val="black"/>
              </a:solidFill>
              <a:latin typeface="Arial Nova" panose="020B05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8882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21000"/>
            <a:lum/>
          </a:blip>
          <a:srcRect/>
          <a:stretch>
            <a:fillRect l="21000" t="3000" r="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2BFAE1-45D3-4B3B-81D2-0BF25FA84F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3481"/>
            <a:ext cx="10515600" cy="835483"/>
          </a:xfrm>
        </p:spPr>
        <p:txBody>
          <a:bodyPr>
            <a:normAutofit fontScale="90000"/>
          </a:bodyPr>
          <a:lstStyle/>
          <a:p>
            <a:pPr marL="342900" lvl="0" indent="-3429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4000" b="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ova" panose="020B0504020202020204" pitchFamily="34" charset="0"/>
                <a:ea typeface="+mn-ea"/>
                <a:cs typeface="+mn-cs"/>
              </a:rPr>
              <a:t>Key Audit Conclusion </a:t>
            </a:r>
            <a:br>
              <a:rPr lang="en-US" sz="4000" b="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ova" panose="020B0504020202020204" pitchFamily="34" charset="0"/>
                <a:ea typeface="+mn-ea"/>
                <a:cs typeface="+mn-cs"/>
              </a:rPr>
            </a:b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021236" y="1181577"/>
            <a:ext cx="1018723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RS" sz="2400" b="1" i="0" u="none" strike="noStrike" kern="1200" cap="none" spc="0" normalizeH="0" baseline="0" noProof="0" dirty="0">
              <a:ln>
                <a:noFill/>
              </a:ln>
              <a:solidFill>
                <a:srgbClr val="34497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lvl="0" algn="just">
              <a:defRPr/>
            </a:pPr>
            <a:endParaRPr lang="bs-Latn-BA" sz="2400" dirty="0">
              <a:solidFill>
                <a:prstClr val="black"/>
              </a:solidFill>
              <a:latin typeface="Arial Nova" panose="020B05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just">
              <a:defRPr/>
            </a:pPr>
            <a:endParaRPr lang="bs-Latn-BA" sz="2000" dirty="0">
              <a:latin typeface="Arial Nova" panose="020B05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4108" y="6374423"/>
            <a:ext cx="11667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s-Latn-B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Audit Office of </a:t>
            </a:r>
            <a:r>
              <a:rPr kumimoji="0" lang="bs-Latn-BA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bs-Latn-BA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Institutions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of </a:t>
            </a:r>
            <a:r>
              <a:rPr kumimoji="0" lang="bs-Latn-BA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Bosnia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bs-Latn-BA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and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bs-Latn-BA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Herzegovina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– 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4"/>
              </a:rPr>
              <a:t>www.revizija.gov.ba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4108" y="6418952"/>
            <a:ext cx="320975" cy="33590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BC7C439-8517-4CA1-8E9E-E0167D08AC79}"/>
              </a:ext>
            </a:extLst>
          </p:cNvPr>
          <p:cNvSpPr/>
          <p:nvPr/>
        </p:nvSpPr>
        <p:spPr>
          <a:xfrm>
            <a:off x="747895" y="1237818"/>
            <a:ext cx="10605905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endParaRPr lang="en-US" sz="2000" dirty="0">
              <a:solidFill>
                <a:prstClr val="black"/>
              </a:solidFill>
              <a:latin typeface="Arial Nova" panose="020B05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lvl="0" indent="-285750" algn="just">
              <a:buFont typeface="Courier New" panose="02070309020205020404" pitchFamily="49" charset="0"/>
              <a:buChar char="o"/>
              <a:defRPr/>
            </a:pPr>
            <a:endParaRPr lang="en-GB" sz="2000" dirty="0">
              <a:latin typeface="Arial Nova" panose="020B05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just">
              <a:buFont typeface="Courier New" panose="02070309020205020404" pitchFamily="49" charset="0"/>
              <a:buChar char="o"/>
              <a:defRPr/>
            </a:pPr>
            <a:endParaRPr lang="en-GB" sz="2000" dirty="0">
              <a:latin typeface="Arial Nova" panose="020B05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endParaRPr lang="en-GB" sz="2000" dirty="0">
              <a:latin typeface="Arial Nova" panose="020B05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just">
              <a:buFont typeface="Courier New" panose="02070309020205020404" pitchFamily="49" charset="0"/>
              <a:buChar char="o"/>
              <a:defRPr/>
            </a:pPr>
            <a:endParaRPr lang="en-GB" sz="2000" dirty="0">
              <a:latin typeface="Arial Nova" panose="020B05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just">
              <a:buFont typeface="Courier New" panose="02070309020205020404" pitchFamily="49" charset="0"/>
              <a:buChar char="o"/>
              <a:defRPr/>
            </a:pPr>
            <a:r>
              <a:rPr lang="en-GB" sz="2000" dirty="0">
                <a:latin typeface="Arial Nova" panose="020B05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more effective and efficient approach of the institutions of </a:t>
            </a:r>
            <a:r>
              <a:rPr lang="en-GB" sz="2000" dirty="0" err="1">
                <a:latin typeface="Arial Nova" panose="020B05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BiH</a:t>
            </a:r>
            <a:r>
              <a:rPr lang="en-GB" sz="2000" dirty="0">
                <a:latin typeface="Arial Nova" panose="020B05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is required in order to develop the preconditions for implementation of SDGs. It involves the establishment of a functional strategic and institutional framework for SDG implementation as well as putting in place a system of regular reporting and monitoring</a:t>
            </a:r>
            <a:endParaRPr lang="en-US" sz="2000" dirty="0">
              <a:solidFill>
                <a:prstClr val="black"/>
              </a:solidFill>
              <a:latin typeface="Arial Nova" panose="020B05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lvl="0" indent="-285750" algn="just">
              <a:buFont typeface="Courier New" panose="02070309020205020404" pitchFamily="49" charset="0"/>
              <a:buChar char="o"/>
              <a:defRPr/>
            </a:pPr>
            <a:endParaRPr lang="en-US" sz="2000" dirty="0">
              <a:solidFill>
                <a:prstClr val="black"/>
              </a:solidFill>
              <a:latin typeface="Arial Nova" panose="020B05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9827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21000"/>
            <a:lum/>
          </a:blip>
          <a:srcRect/>
          <a:stretch>
            <a:fillRect l="21000" t="3000" r="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2BFAE1-45D3-4B3B-81D2-0BF25FA84F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3481"/>
            <a:ext cx="10515600" cy="678145"/>
          </a:xfrm>
        </p:spPr>
        <p:txBody>
          <a:bodyPr>
            <a:normAutofit fontScale="90000"/>
          </a:bodyPr>
          <a:lstStyle/>
          <a:p>
            <a:pPr marL="342900" lvl="0" indent="-3429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4000" b="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ova" panose="020B0504020202020204" pitchFamily="34" charset="0"/>
                <a:ea typeface="+mn-ea"/>
                <a:cs typeface="+mn-cs"/>
              </a:rPr>
              <a:t>Key Recommendations</a:t>
            </a:r>
            <a:br>
              <a:rPr lang="en-US" sz="4000" b="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ova" panose="020B0504020202020204" pitchFamily="34" charset="0"/>
                <a:ea typeface="+mn-ea"/>
                <a:cs typeface="+mn-cs"/>
              </a:rPr>
            </a:br>
            <a:br>
              <a:rPr lang="en-US" sz="4000" b="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ova" panose="020B0504020202020204" pitchFamily="34" charset="0"/>
                <a:ea typeface="+mn-ea"/>
                <a:cs typeface="+mn-cs"/>
              </a:rPr>
            </a:b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021236" y="1181577"/>
            <a:ext cx="1018723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RS" sz="2400" b="1" i="0" u="none" strike="noStrike" kern="1200" cap="none" spc="0" normalizeH="0" baseline="0" noProof="0" dirty="0">
              <a:ln>
                <a:noFill/>
              </a:ln>
              <a:solidFill>
                <a:srgbClr val="34497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lvl="0" algn="just">
              <a:defRPr/>
            </a:pPr>
            <a:endParaRPr lang="bs-Latn-BA" sz="2400" dirty="0">
              <a:solidFill>
                <a:prstClr val="black"/>
              </a:solidFill>
              <a:latin typeface="Arial Nova" panose="020B05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just">
              <a:defRPr/>
            </a:pPr>
            <a:endParaRPr lang="bs-Latn-BA" sz="2000" dirty="0">
              <a:latin typeface="Arial Nova" panose="020B05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4108" y="6374423"/>
            <a:ext cx="11667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s-Latn-B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Audit Office of </a:t>
            </a:r>
            <a:r>
              <a:rPr kumimoji="0" lang="bs-Latn-BA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bs-Latn-BA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Institutions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of </a:t>
            </a:r>
            <a:r>
              <a:rPr kumimoji="0" lang="bs-Latn-BA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Bosnia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bs-Latn-BA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and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bs-Latn-BA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Herzegovina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– 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4"/>
              </a:rPr>
              <a:t>www.revizija.gov.ba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4108" y="6418952"/>
            <a:ext cx="320975" cy="33590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BC7C439-8517-4CA1-8E9E-E0167D08AC79}"/>
              </a:ext>
            </a:extLst>
          </p:cNvPr>
          <p:cNvSpPr/>
          <p:nvPr/>
        </p:nvSpPr>
        <p:spPr>
          <a:xfrm>
            <a:off x="747895" y="841626"/>
            <a:ext cx="10605905" cy="6209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GB" sz="2000" b="1" dirty="0">
                <a:latin typeface="Arial Nova" panose="020B05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Recommendations to the </a:t>
            </a:r>
            <a:r>
              <a:rPr lang="en-GB" sz="2000" b="1" dirty="0" err="1">
                <a:latin typeface="Arial Nova" panose="020B05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BiH</a:t>
            </a:r>
            <a:r>
              <a:rPr lang="en-GB" sz="2000" b="1" dirty="0">
                <a:latin typeface="Arial Nova" panose="020B05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Council of Ministers</a:t>
            </a:r>
            <a:endParaRPr lang="en-US" sz="2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just">
              <a:buFont typeface="Courier New" panose="02070309020205020404" pitchFamily="49" charset="0"/>
              <a:buChar char="o"/>
              <a:defRPr/>
            </a:pPr>
            <a:r>
              <a:rPr lang="en-GB" sz="2000" dirty="0">
                <a:latin typeface="Arial Nova" panose="020B05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 adopt a strategic framework for SDG implementation</a:t>
            </a:r>
          </a:p>
          <a:p>
            <a:pPr marL="285750" lvl="0" indent="-285750" algn="just"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latin typeface="Arial Nova" panose="020B05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 put in place a functional institutional framework for SDG implementation</a:t>
            </a:r>
          </a:p>
          <a:p>
            <a:pPr marL="285750" lvl="0" indent="-285750" algn="just"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latin typeface="Arial Nova" panose="020B05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 establish a system for reporting and monitoring progress of SDG implementation</a:t>
            </a:r>
          </a:p>
          <a:p>
            <a:pPr lvl="0" algn="just">
              <a:defRPr/>
            </a:pPr>
            <a:endParaRPr lang="en-US" sz="2000" dirty="0">
              <a:latin typeface="Arial Nova" panose="020B05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en-GB" sz="2000" b="1" dirty="0">
                <a:latin typeface="Arial Nova" panose="020B05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Recommendations to the Parliamentary Assembly of </a:t>
            </a:r>
            <a:r>
              <a:rPr lang="en-GB" sz="2000" b="1" dirty="0" err="1">
                <a:latin typeface="Arial Nova" panose="020B05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BiH</a:t>
            </a:r>
            <a:endParaRPr lang="en-GB" sz="2000" b="1" dirty="0">
              <a:latin typeface="Arial Nova" panose="020B05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 algn="just">
              <a:defRPr/>
            </a:pPr>
            <a:endParaRPr lang="en-GB" sz="2000" b="1" dirty="0">
              <a:latin typeface="Arial Nova" panose="020B05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latin typeface="Arial Nova" panose="020B05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 ensure necessary support for the implementation of SDGs </a:t>
            </a:r>
          </a:p>
          <a:p>
            <a:pPr lvl="0" algn="just">
              <a:defRPr/>
            </a:pPr>
            <a:endParaRPr lang="en-US" sz="2000" dirty="0">
              <a:latin typeface="Arial Nova" panose="020B05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en-GB" sz="2000" b="1" dirty="0">
                <a:latin typeface="Arial Nova" panose="020B05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Recommendations to the </a:t>
            </a:r>
            <a:r>
              <a:rPr lang="en-GB" sz="2000" b="1" dirty="0" err="1">
                <a:latin typeface="Arial Nova" panose="020B05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BiH</a:t>
            </a:r>
            <a:r>
              <a:rPr lang="en-GB" sz="2000" b="1" dirty="0">
                <a:latin typeface="Arial Nova" panose="020B05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bs-Latn-BA" sz="2000" b="1" dirty="0">
                <a:latin typeface="Arial Nova" panose="020B05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</a:t>
            </a:r>
            <a:r>
              <a:rPr lang="en-GB" sz="2000" b="1" dirty="0" err="1">
                <a:latin typeface="Arial Nova" panose="020B05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gency</a:t>
            </a:r>
            <a:r>
              <a:rPr lang="en-GB" sz="2000" b="1" dirty="0">
                <a:latin typeface="Arial Nova" panose="020B05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for Statistics</a:t>
            </a:r>
          </a:p>
          <a:p>
            <a:pPr lvl="0" algn="just">
              <a:defRPr/>
            </a:pPr>
            <a:endParaRPr lang="en-GB" sz="2000" b="1" dirty="0">
              <a:latin typeface="Arial Nova" panose="020B05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latin typeface="Arial Nova" panose="020B05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 identify actual needs arising from commitments made under 2030 Agenda </a:t>
            </a:r>
            <a:endParaRPr lang="en-GB" sz="2000" dirty="0">
              <a:latin typeface="Arial Nova" panose="020B05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endParaRPr lang="en-GB" sz="2000" b="1" dirty="0">
              <a:latin typeface="Arial Nova" panose="020B05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 algn="just">
              <a:defRPr/>
            </a:pPr>
            <a:r>
              <a:rPr lang="en-GB" sz="2000" b="1" dirty="0">
                <a:latin typeface="Arial Nova" panose="020B05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Recommendations to the </a:t>
            </a:r>
            <a:r>
              <a:rPr lang="en-GB" sz="2000" b="1" dirty="0" err="1">
                <a:latin typeface="Arial Nova" panose="020B05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BiH</a:t>
            </a:r>
            <a:r>
              <a:rPr lang="en-GB" sz="2000" b="1" dirty="0">
                <a:latin typeface="Arial Nova" panose="020B05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Directorate for Economic Planning</a:t>
            </a:r>
          </a:p>
          <a:p>
            <a:pPr lvl="0" algn="just">
              <a:defRPr/>
            </a:pPr>
            <a:endParaRPr lang="en-GB" sz="2000" dirty="0">
              <a:latin typeface="Arial Nova" panose="020B05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en-GB" sz="2000" dirty="0">
                <a:latin typeface="Arial Nova" panose="020B05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 improve promotion of SDGs through more active cooperation with relevant stakeholders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 algn="just">
              <a:defRPr/>
            </a:pPr>
            <a:endParaRPr lang="en-US" sz="2000" dirty="0">
              <a:solidFill>
                <a:prstClr val="black"/>
              </a:solidFill>
              <a:latin typeface="Arial Nova" panose="020B05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lvl="0" indent="-285750" algn="just">
              <a:buFont typeface="Courier New" panose="02070309020205020404" pitchFamily="49" charset="0"/>
              <a:buChar char="o"/>
              <a:defRPr/>
            </a:pPr>
            <a:endParaRPr lang="en-US" sz="2000" dirty="0">
              <a:solidFill>
                <a:prstClr val="black"/>
              </a:solidFill>
              <a:latin typeface="Arial Nova" panose="020B05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3952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21000"/>
            <a:lum/>
          </a:blip>
          <a:srcRect/>
          <a:stretch>
            <a:fillRect l="21000" t="3000" r="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2BFAE1-45D3-4B3B-81D2-0BF25FA84F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3481"/>
            <a:ext cx="10515600" cy="678145"/>
          </a:xfrm>
        </p:spPr>
        <p:txBody>
          <a:bodyPr>
            <a:normAutofit fontScale="90000"/>
          </a:bodyPr>
          <a:lstStyle/>
          <a:p>
            <a:pPr marL="342900" lvl="0" indent="-3429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4000" b="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ova" panose="020B0504020202020204" pitchFamily="34" charset="0"/>
              </a:rPr>
              <a:t>Lessons</a:t>
            </a:r>
            <a:r>
              <a:rPr lang="bs-Latn-BA" sz="4000" b="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ova" panose="020B0504020202020204" pitchFamily="34" charset="0"/>
              </a:rPr>
              <a:t> L</a:t>
            </a:r>
            <a:r>
              <a:rPr lang="en-US" sz="4000" b="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ova" panose="020B0504020202020204" pitchFamily="34" charset="0"/>
              </a:rPr>
              <a:t>earned</a:t>
            </a:r>
            <a:br>
              <a:rPr lang="en-US" sz="4000" b="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ova" panose="020B0504020202020204" pitchFamily="34" charset="0"/>
                <a:ea typeface="+mn-ea"/>
                <a:cs typeface="+mn-cs"/>
              </a:rPr>
            </a:b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021236" y="1181577"/>
            <a:ext cx="1018723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RS" sz="2400" b="1" i="0" u="none" strike="noStrike" kern="1200" cap="none" spc="0" normalizeH="0" baseline="0" noProof="0" dirty="0">
              <a:ln>
                <a:noFill/>
              </a:ln>
              <a:solidFill>
                <a:srgbClr val="34497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lvl="0" algn="just">
              <a:defRPr/>
            </a:pPr>
            <a:endParaRPr lang="bs-Latn-BA" sz="2400" dirty="0">
              <a:solidFill>
                <a:prstClr val="black"/>
              </a:solidFill>
              <a:latin typeface="Arial Nova" panose="020B05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just">
              <a:defRPr/>
            </a:pPr>
            <a:endParaRPr lang="bs-Latn-BA" sz="2000" dirty="0">
              <a:latin typeface="Arial Nova" panose="020B05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1157" y="6385524"/>
            <a:ext cx="11667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s-Latn-B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Audit Office of </a:t>
            </a:r>
            <a:r>
              <a:rPr kumimoji="0" lang="bs-Latn-BA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bs-Latn-BA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Institutions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of </a:t>
            </a:r>
            <a:r>
              <a:rPr kumimoji="0" lang="bs-Latn-BA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Bosnia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bs-Latn-BA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and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bs-Latn-BA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Herzegovina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– 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4"/>
              </a:rPr>
              <a:t>www.revizija.gov.ba</a:t>
            </a:r>
            <a:r>
              <a:rPr kumimoji="0" lang="bs-Latn-B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4108" y="6418952"/>
            <a:ext cx="320975" cy="33590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BC7C439-8517-4CA1-8E9E-E0167D08AC79}"/>
              </a:ext>
            </a:extLst>
          </p:cNvPr>
          <p:cNvSpPr/>
          <p:nvPr/>
        </p:nvSpPr>
        <p:spPr>
          <a:xfrm>
            <a:off x="747895" y="841626"/>
            <a:ext cx="10605905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buFont typeface="Courier New" panose="02070309020205020404" pitchFamily="49" charset="0"/>
              <a:buChar char="o"/>
              <a:defRPr/>
            </a:pPr>
            <a:endParaRPr lang="bs-Latn-BA" sz="2000" dirty="0">
              <a:latin typeface="Arial Nova" panose="020B05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lvl="0" indent="-285750" algn="just"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latin typeface="Arial Nova" panose="020B05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It is not too early or to</a:t>
            </a:r>
            <a:r>
              <a:rPr lang="bs-Latn-BA" sz="2000" dirty="0">
                <a:latin typeface="Arial Nova" panose="020B05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</a:t>
            </a:r>
            <a:r>
              <a:rPr lang="en-US" sz="2000" dirty="0">
                <a:latin typeface="Arial Nova" panose="020B05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late</a:t>
            </a:r>
            <a:endParaRPr lang="bs-Latn-BA" sz="2000" dirty="0">
              <a:latin typeface="Arial Nova" panose="020B05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 algn="just">
              <a:defRPr/>
            </a:pPr>
            <a:endParaRPr lang="en-US" sz="2000" dirty="0">
              <a:latin typeface="Arial Nova" panose="020B05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 algn="just">
              <a:defRPr/>
            </a:pPr>
            <a:endParaRPr lang="en-US" sz="2000" dirty="0">
              <a:latin typeface="Arial Nova" panose="020B05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lvl="0" indent="-285750" algn="just"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SDGs are still seen as an “benign” subject </a:t>
            </a:r>
            <a:r>
              <a:rPr lang="bs-Latn-BA" sz="2000" dirty="0"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</a:t>
            </a:r>
            <a:r>
              <a:rPr lang="en-US" sz="2000" dirty="0"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„You are acting like everything else is right in this country except </a:t>
            </a:r>
            <a:r>
              <a:rPr lang="bs-Latn-BA" sz="2000" dirty="0" err="1"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SDGs</a:t>
            </a:r>
            <a:r>
              <a:rPr lang="en-US" sz="2000" dirty="0"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“</a:t>
            </a:r>
            <a:r>
              <a:rPr lang="bs-Latn-BA" sz="2000" dirty="0"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 </a:t>
            </a:r>
            <a:endParaRPr lang="en-US" sz="2000" dirty="0">
              <a:latin typeface="Arial Nova" panose="020B05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just">
              <a:defRPr/>
            </a:pPr>
            <a:endParaRPr lang="bs-Latn-BA" sz="2000" dirty="0">
              <a:latin typeface="Arial Nova" panose="020B05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just">
              <a:defRPr/>
            </a:pPr>
            <a:endParaRPr lang="en-US" sz="2000" dirty="0">
              <a:latin typeface="Arial Nova" panose="020B05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lvl="0" indent="-285750" algn="just"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latin typeface="Arial Nova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Need for </a:t>
            </a:r>
            <a:r>
              <a:rPr lang="en-US" sz="2000" dirty="0">
                <a:solidFill>
                  <a:srgbClr val="222222"/>
                </a:solidFill>
                <a:latin typeface="arial" panose="020B0604020202020204" pitchFamily="34" charset="0"/>
              </a:rPr>
              <a:t>contextualization of audit findings </a:t>
            </a:r>
            <a:endParaRPr lang="bs-Latn-BA" sz="2000" dirty="0">
              <a:solidFill>
                <a:srgbClr val="222222"/>
              </a:solidFill>
              <a:latin typeface="arial" panose="020B0604020202020204" pitchFamily="34" charset="0"/>
            </a:endParaRPr>
          </a:p>
          <a:p>
            <a:pPr lvl="0" algn="just">
              <a:defRPr/>
            </a:pPr>
            <a:endParaRPr lang="en-US" sz="2000" dirty="0">
              <a:solidFill>
                <a:srgbClr val="222222"/>
              </a:solidFill>
              <a:latin typeface="arial" panose="020B0604020202020204" pitchFamily="34" charset="0"/>
            </a:endParaRPr>
          </a:p>
          <a:p>
            <a:pPr marL="285750" lvl="0" indent="-285750" algn="just">
              <a:buFont typeface="Courier New" panose="02070309020205020404" pitchFamily="49" charset="0"/>
              <a:buChar char="o"/>
              <a:defRPr/>
            </a:pPr>
            <a:endParaRPr lang="en-US" sz="2000" dirty="0">
              <a:solidFill>
                <a:srgbClr val="222222"/>
              </a:solidFill>
              <a:latin typeface="arial" panose="020B0604020202020204" pitchFamily="34" charset="0"/>
            </a:endParaRPr>
          </a:p>
          <a:p>
            <a:pPr marL="285750" lvl="0" indent="-285750" algn="just"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solidFill>
                  <a:srgbClr val="222222"/>
                </a:solidFill>
                <a:latin typeface="arial" panose="020B0604020202020204" pitchFamily="34" charset="0"/>
              </a:rPr>
              <a:t>Flexible and multidisciplinary approach </a:t>
            </a:r>
            <a:r>
              <a:rPr lang="bs-Latn-BA" sz="2000" dirty="0">
                <a:solidFill>
                  <a:srgbClr val="222222"/>
                </a:solidFill>
                <a:latin typeface="arial" panose="020B0604020202020204" pitchFamily="34" charset="0"/>
              </a:rPr>
              <a:t>- </a:t>
            </a:r>
            <a:r>
              <a:rPr lang="en-US" sz="2000" dirty="0">
                <a:solidFill>
                  <a:srgbClr val="222222"/>
                </a:solidFill>
                <a:latin typeface="arial" panose="020B0604020202020204" pitchFamily="34" charset="0"/>
              </a:rPr>
              <a:t>methodology serves us</a:t>
            </a:r>
            <a:r>
              <a:rPr lang="bs-Latn-BA" sz="2000" dirty="0">
                <a:solidFill>
                  <a:srgbClr val="222222"/>
                </a:solidFill>
                <a:latin typeface="arial" panose="020B0604020202020204" pitchFamily="34" charset="0"/>
              </a:rPr>
              <a:t>, </a:t>
            </a:r>
            <a:r>
              <a:rPr lang="bs-Latn-BA" sz="2000" dirty="0" err="1">
                <a:solidFill>
                  <a:srgbClr val="222222"/>
                </a:solidFill>
                <a:latin typeface="arial" panose="020B0604020202020204" pitchFamily="34" charset="0"/>
              </a:rPr>
              <a:t>not</a:t>
            </a:r>
            <a:r>
              <a:rPr lang="bs-Latn-BA" sz="2000" dirty="0">
                <a:solidFill>
                  <a:srgbClr val="222222"/>
                </a:solidFill>
                <a:latin typeface="arial" panose="020B0604020202020204" pitchFamily="34" charset="0"/>
              </a:rPr>
              <a:t> </a:t>
            </a:r>
            <a:r>
              <a:rPr lang="bs-Latn-BA" sz="2000" dirty="0" err="1">
                <a:solidFill>
                  <a:srgbClr val="222222"/>
                </a:solidFill>
                <a:latin typeface="arial" panose="020B0604020202020204" pitchFamily="34" charset="0"/>
              </a:rPr>
              <a:t>the</a:t>
            </a:r>
            <a:r>
              <a:rPr lang="bs-Latn-BA" sz="2000" dirty="0">
                <a:solidFill>
                  <a:srgbClr val="222222"/>
                </a:solidFill>
                <a:latin typeface="arial" panose="020B0604020202020204" pitchFamily="34" charset="0"/>
              </a:rPr>
              <a:t> </a:t>
            </a:r>
            <a:r>
              <a:rPr lang="en-US" sz="2000" dirty="0">
                <a:solidFill>
                  <a:srgbClr val="222222"/>
                </a:solidFill>
                <a:latin typeface="arial" panose="020B0604020202020204" pitchFamily="34" charset="0"/>
              </a:rPr>
              <a:t>contrary</a:t>
            </a:r>
            <a:endParaRPr lang="bs-Latn-BA" sz="2000" dirty="0">
              <a:solidFill>
                <a:srgbClr val="222222"/>
              </a:solidFill>
              <a:latin typeface="arial" panose="020B0604020202020204" pitchFamily="34" charset="0"/>
            </a:endParaRPr>
          </a:p>
          <a:p>
            <a:pPr lvl="0" algn="just">
              <a:defRPr/>
            </a:pPr>
            <a:endParaRPr lang="en-US" sz="2000" dirty="0">
              <a:solidFill>
                <a:srgbClr val="222222"/>
              </a:solidFill>
              <a:latin typeface="arial" panose="020B0604020202020204" pitchFamily="34" charset="0"/>
            </a:endParaRPr>
          </a:p>
          <a:p>
            <a:pPr lvl="0" algn="just">
              <a:defRPr/>
            </a:pPr>
            <a:endParaRPr lang="bs-Latn-BA" sz="2000" dirty="0">
              <a:solidFill>
                <a:srgbClr val="222222"/>
              </a:solidFill>
              <a:latin typeface="arial" panose="020B0604020202020204" pitchFamily="34" charset="0"/>
            </a:endParaRPr>
          </a:p>
          <a:p>
            <a:pPr marL="285750" lvl="0" indent="-285750" algn="just"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solidFill>
                  <a:srgbClr val="222222"/>
                </a:solidFill>
                <a:latin typeface="arial" panose="020B0604020202020204" pitchFamily="34" charset="0"/>
              </a:rPr>
              <a:t>Auditing SDGs - Challenging but privileged role that</a:t>
            </a:r>
            <a:r>
              <a:rPr lang="bs-Latn-BA" sz="2000" dirty="0">
                <a:solidFill>
                  <a:srgbClr val="222222"/>
                </a:solidFill>
                <a:latin typeface="arial" panose="020B0604020202020204" pitchFamily="34" charset="0"/>
              </a:rPr>
              <a:t> </a:t>
            </a:r>
            <a:r>
              <a:rPr lang="bs-Latn-BA" sz="2000" dirty="0" err="1">
                <a:solidFill>
                  <a:srgbClr val="222222"/>
                </a:solidFill>
                <a:latin typeface="arial" panose="020B0604020202020204" pitchFamily="34" charset="0"/>
              </a:rPr>
              <a:t>an</a:t>
            </a:r>
            <a:r>
              <a:rPr lang="en-US" sz="2000" dirty="0">
                <a:solidFill>
                  <a:srgbClr val="222222"/>
                </a:solidFill>
                <a:latin typeface="arial" panose="020B0604020202020204" pitchFamily="34" charset="0"/>
              </a:rPr>
              <a:t> auditor could </a:t>
            </a:r>
            <a:r>
              <a:rPr lang="bs-Latn-BA" sz="2000" dirty="0" err="1">
                <a:solidFill>
                  <a:srgbClr val="222222"/>
                </a:solidFill>
                <a:latin typeface="arial" panose="020B0604020202020204" pitchFamily="34" charset="0"/>
              </a:rPr>
              <a:t>play</a:t>
            </a:r>
            <a:r>
              <a:rPr lang="en-US" sz="2000" dirty="0">
                <a:solidFill>
                  <a:srgbClr val="222222"/>
                </a:solidFill>
                <a:latin typeface="arial" panose="020B0604020202020204" pitchFamily="34" charset="0"/>
              </a:rPr>
              <a:t> </a:t>
            </a:r>
            <a:endParaRPr lang="en-US" sz="2000" dirty="0">
              <a:latin typeface="Arial Nova" panose="020B05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endParaRPr lang="en-US" sz="2000" dirty="0">
              <a:latin typeface="Arial Nova" panose="020B05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endParaRPr lang="en-GB" sz="2000" b="1" dirty="0">
              <a:latin typeface="Arial Nova" panose="020B05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 algn="just">
              <a:defRPr/>
            </a:pPr>
            <a:endParaRPr lang="en-US" sz="2000" dirty="0">
              <a:solidFill>
                <a:prstClr val="black"/>
              </a:solidFill>
              <a:latin typeface="Arial Nova" panose="020B05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lvl="0" indent="-285750" algn="just">
              <a:buFont typeface="Courier New" panose="02070309020205020404" pitchFamily="49" charset="0"/>
              <a:buChar char="o"/>
              <a:defRPr/>
            </a:pPr>
            <a:endParaRPr lang="en-US" sz="2000" dirty="0">
              <a:solidFill>
                <a:prstClr val="black"/>
              </a:solidFill>
              <a:latin typeface="Arial Nova" panose="020B05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2065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heet lightning design templat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dirty="0"/>
        </a:defPPr>
      </a:lstStyle>
      <a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square" rtlCol="0" anchor="ctr" anchorCtr="1">
        <a:spAutoFit/>
      </a:bodyPr>
      <a:lstStyle>
        <a:defPPr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PPT_SAIBIH_UNE [Read-Only]" id="{CEACCEFB-7A49-4F8B-B022-5AD4188D4104}" vid="{7891AE35-748F-4B90-B9CB-BEF8EEA639CF}"/>
    </a:ext>
  </a:extLst>
</a:theme>
</file>

<file path=ppt/theme/theme2.xml><?xml version="1.0" encoding="utf-8"?>
<a:theme xmlns:a="http://schemas.openxmlformats.org/drawingml/2006/main" name="Template PresentationGo">
  <a:themeElements>
    <a:clrScheme name="PGO5">
      <a:dk1>
        <a:sysClr val="windowText" lastClr="000000"/>
      </a:dk1>
      <a:lt1>
        <a:sysClr val="window" lastClr="FFFFFF"/>
      </a:lt1>
      <a:dk2>
        <a:srgbClr val="013D4D"/>
      </a:dk2>
      <a:lt2>
        <a:srgbClr val="D3D3D3"/>
      </a:lt2>
      <a:accent1>
        <a:srgbClr val="00A891"/>
      </a:accent1>
      <a:accent2>
        <a:srgbClr val="D9126B"/>
      </a:accent2>
      <a:accent3>
        <a:srgbClr val="FE7600"/>
      </a:accent3>
      <a:accent4>
        <a:srgbClr val="B1DB15"/>
      </a:accent4>
      <a:accent5>
        <a:srgbClr val="854D82"/>
      </a:accent5>
      <a:accent6>
        <a:srgbClr val="FFE200"/>
      </a:accent6>
      <a:hlink>
        <a:srgbClr val="00B0F0"/>
      </a:hlink>
      <a:folHlink>
        <a:srgbClr val="0070C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A2EDF7CA51E3374D9FA4D102273FB243" ma:contentTypeVersion="15" ma:contentTypeDescription="Criar um novo documento." ma:contentTypeScope="" ma:versionID="edec9143e3e30f1b7887b29f84b7adbf">
  <xsd:schema xmlns:xsd="http://www.w3.org/2001/XMLSchema" xmlns:xs="http://www.w3.org/2001/XMLSchema" xmlns:p="http://schemas.microsoft.com/office/2006/metadata/properties" xmlns:ns1="http://schemas.microsoft.com/sharepoint/v3" xmlns:ns2="b4be96da-69ff-438c-950f-3f3921697169" xmlns:ns3="b35aa516-8b0a-4138-9955-50e29acd6df1" xmlns:ns4="770e03b7-2e9f-49d8-9188-c0ecb9acbee3" xmlns:ns5="http://schemas.microsoft.com/sharepoint.v3" xmlns:ns6="3f5d445b-7927-406b-a8e8-a74f465592f6" targetNamespace="http://schemas.microsoft.com/office/2006/metadata/properties" ma:root="true" ma:fieldsID="1a8c2a1f9bb5cea64eb98cd0dcca125e" ns1:_="" ns2:_="" ns3:_="" ns4:_="" ns5:_="" ns6:_="">
    <xsd:import namespace="http://schemas.microsoft.com/sharepoint/v3"/>
    <xsd:import namespace="b4be96da-69ff-438c-950f-3f3921697169"/>
    <xsd:import namespace="b35aa516-8b0a-4138-9955-50e29acd6df1"/>
    <xsd:import namespace="770e03b7-2e9f-49d8-9188-c0ecb9acbee3"/>
    <xsd:import namespace="http://schemas.microsoft.com/sharepoint.v3"/>
    <xsd:import namespace="3f5d445b-7927-406b-a8e8-a74f465592f6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Descri_x00e7__x00e3_o" minOccurs="0"/>
                <xsd:element ref="ns4:Descri_x00e7__x00e3_o_x0020_da_x0020_Pasta" minOccurs="0"/>
                <xsd:element ref="ns1:RoutingRuleDescription" minOccurs="0"/>
                <xsd:element ref="ns5:CategoryDescription" minOccurs="0"/>
                <xsd:element ref="ns6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RoutingRuleDescription" ma:index="13" nillable="true" ma:displayName="Descrição da Pasta" ma:description="Nova Pasta com descrição" ma:hidden="true" ma:internalName="RoutingRuleDescription" ma:readOnly="false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be96da-69ff-438c-950f-3f3921697169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alor do ID do Documento" ma:description="O valor do ID do documento atribuído a este item." ma:internalName="_dlc_DocId" ma:readOnly="true">
      <xsd:simpleType>
        <xsd:restriction base="dms:Text"/>
      </xsd:simpleType>
    </xsd:element>
    <xsd:element name="_dlc_DocIdUrl" ma:index="9" nillable="true" ma:displayName="ID do Documento" ma:description="Ligação permanente a este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ID Persistente" ma:description="Manter ID ao adicionar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5aa516-8b0a-4138-9955-50e29acd6df1" elementFormDefault="qualified">
    <xsd:import namespace="http://schemas.microsoft.com/office/2006/documentManagement/types"/>
    <xsd:import namespace="http://schemas.microsoft.com/office/infopath/2007/PartnerControls"/>
    <xsd:element name="Descri_x00e7__x00e3_o" ma:index="11" nillable="true" ma:displayName="Descrição do Ficheiro" ma:internalName="Descri_x00e7__x00e3_o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0e03b7-2e9f-49d8-9188-c0ecb9acbee3" elementFormDefault="qualified">
    <xsd:import namespace="http://schemas.microsoft.com/office/2006/documentManagement/types"/>
    <xsd:import namespace="http://schemas.microsoft.com/office/infopath/2007/PartnerControls"/>
    <xsd:element name="Descri_x00e7__x00e3_o_x0020_da_x0020_Pasta" ma:index="12" nillable="true" ma:displayName="Descrição da Pasta" ma:internalName="Descri_x00e7__x00e3_o_x0020_da_x0020_Pasta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.v3" elementFormDefault="qualified">
    <xsd:import namespace="http://schemas.microsoft.com/office/2006/documentManagement/types"/>
    <xsd:import namespace="http://schemas.microsoft.com/office/infopath/2007/PartnerControls"/>
    <xsd:element name="CategoryDescription" ma:index="14" nillable="true" ma:displayName="Descrição" ma:description="A utilizar na biblioteca personalizada (Documentos e Pastas)." ma:internalName="CategoryDescription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5d445b-7927-406b-a8e8-a74f465592f6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Partilhado Com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988052b1-3acc-48e6-b629-feae917c74d7" ContentTypeId="0x0101" PreviousValue="true"/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b4be96da-69ff-438c-950f-3f3921697169">C7E6XQ7UKCZK-1828874228-23240</_dlc_DocId>
    <_dlc_DocIdUrl xmlns="b4be96da-69ff-438c-950f-3f3921697169">
      <Url>http://portal/sites/dats3/dcp/projetos/_layouts/15/DocIdRedir.aspx?ID=C7E6XQ7UKCZK-1828874228-23240</Url>
      <Description>C7E6XQ7UKCZK-1828874228-23240</Description>
    </_dlc_DocIdUrl>
    <Descri_x00e7__x00e3_o_x0020_da_x0020_Pasta xmlns="770e03b7-2e9f-49d8-9188-c0ecb9acbee3" xsi:nil="true"/>
    <Descri_x00e7__x00e3_o xmlns="b35aa516-8b0a-4138-9955-50e29acd6df1" xsi:nil="true"/>
    <RoutingRuleDescription xmlns="http://schemas.microsoft.com/sharepoint/v3" xsi:nil="true"/>
    <CategoryDescription xmlns="http://schemas.microsoft.com/sharepoint.v3" xsi:nil="true"/>
  </documentManagement>
</p:properties>
</file>

<file path=customXml/itemProps1.xml><?xml version="1.0" encoding="utf-8"?>
<ds:datastoreItem xmlns:ds="http://schemas.openxmlformats.org/officeDocument/2006/customXml" ds:itemID="{FE90F5B3-3FA1-46B8-8604-F0D9A2D25F47}"/>
</file>

<file path=customXml/itemProps2.xml><?xml version="1.0" encoding="utf-8"?>
<ds:datastoreItem xmlns:ds="http://schemas.openxmlformats.org/officeDocument/2006/customXml" ds:itemID="{7A3D20FA-322F-4EEE-AB12-D6FE29D195A8}"/>
</file>

<file path=customXml/itemProps3.xml><?xml version="1.0" encoding="utf-8"?>
<ds:datastoreItem xmlns:ds="http://schemas.openxmlformats.org/officeDocument/2006/customXml" ds:itemID="{6006FD13-2DE7-4F2C-9CFE-91659082C3BE}"/>
</file>

<file path=customXml/itemProps4.xml><?xml version="1.0" encoding="utf-8"?>
<ds:datastoreItem xmlns:ds="http://schemas.openxmlformats.org/officeDocument/2006/customXml" ds:itemID="{141F92B0-3103-4FAD-B815-C21945F40378}"/>
</file>

<file path=customXml/itemProps5.xml><?xml version="1.0" encoding="utf-8"?>
<ds:datastoreItem xmlns:ds="http://schemas.openxmlformats.org/officeDocument/2006/customXml" ds:itemID="{2AE970D0-29EA-4F3E-B554-7D2394F058D4}"/>
</file>

<file path=docProps/app.xml><?xml version="1.0" encoding="utf-8"?>
<Properties xmlns="http://schemas.openxmlformats.org/officeDocument/2006/extended-properties" xmlns:vt="http://schemas.openxmlformats.org/officeDocument/2006/docPropsVTypes">
  <Template>Prezentacija_urnek</Template>
  <TotalTime>0</TotalTime>
  <Words>860</Words>
  <Application>Microsoft Office PowerPoint</Application>
  <PresentationFormat>Widescreen</PresentationFormat>
  <Paragraphs>127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23" baseType="lpstr">
      <vt:lpstr>Arial</vt:lpstr>
      <vt:lpstr>Arial</vt:lpstr>
      <vt:lpstr>Arial Nova</vt:lpstr>
      <vt:lpstr>Calibri</vt:lpstr>
      <vt:lpstr>Calibri Light</vt:lpstr>
      <vt:lpstr>Century Gothic</vt:lpstr>
      <vt:lpstr>Courier New</vt:lpstr>
      <vt:lpstr>Helvetica</vt:lpstr>
      <vt:lpstr>Open Sans</vt:lpstr>
      <vt:lpstr>Times New Roman</vt:lpstr>
      <vt:lpstr>Wingdings 3</vt:lpstr>
      <vt:lpstr>Sheet lightning design template</vt:lpstr>
      <vt:lpstr>Template PresentationGo</vt:lpstr>
      <vt:lpstr>PREPAREDNESS OF THE INSTITUTIONS OF BOSNIA AND HERZEGOVINA TO RESPOND TO COMMITMENTS MADE UNDER THE 2030 AGENDA</vt:lpstr>
      <vt:lpstr>Presentation structure </vt:lpstr>
      <vt:lpstr>Purpose and Objectives of the Audit and Audit Questions </vt:lpstr>
      <vt:lpstr> Audit Criteria  </vt:lpstr>
      <vt:lpstr> Audit Criteria  </vt:lpstr>
      <vt:lpstr>Key Audit Findings and Conclusions  </vt:lpstr>
      <vt:lpstr>Key Audit Conclusion  </vt:lpstr>
      <vt:lpstr>Key Recommendations  </vt:lpstr>
      <vt:lpstr>Lessons Learned </vt:lpstr>
      <vt:lpstr>  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2017-03-21T08:25:04Z</dcterms:created>
  <dcterms:modified xsi:type="dcterms:W3CDTF">2019-11-08T11:48:40Z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TC034605759991</vt:lpwstr>
  </property>
  <property fmtid="{D5CDD505-2E9C-101B-9397-08002B2CF9AE}" pid="3" name="_dlc_DocIdItemGuid">
    <vt:lpwstr>68069b1d-b087-4dc9-9a01-757fef6e880c</vt:lpwstr>
  </property>
  <property fmtid="{D5CDD505-2E9C-101B-9397-08002B2CF9AE}" pid="4" name="ContentTypeId">
    <vt:lpwstr>0x010100A2EDF7CA51E3374D9FA4D102273FB243</vt:lpwstr>
  </property>
</Properties>
</file>